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12.fntdata" ContentType="application/x-fontdata"/>
  <Override PartName="/ppt/fonts/font13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3"/>
    <p:sldId id="306" r:id="rId4"/>
    <p:sldId id="257" r:id="rId5"/>
    <p:sldId id="258" r:id="rId6"/>
    <p:sldId id="259" r:id="rId7"/>
    <p:sldId id="307" r:id="rId8"/>
    <p:sldId id="315" r:id="rId9"/>
    <p:sldId id="308" r:id="rId10"/>
    <p:sldId id="316" r:id="rId11"/>
    <p:sldId id="317" r:id="rId12"/>
    <p:sldId id="318" r:id="rId13"/>
    <p:sldId id="309" r:id="rId14"/>
    <p:sldId id="310" r:id="rId15"/>
    <p:sldId id="311" r:id="rId16"/>
    <p:sldId id="312" r:id="rId17"/>
    <p:sldId id="313" r:id="rId18"/>
    <p:sldId id="314" r:id="rId19"/>
    <p:sldId id="260" r:id="rId20"/>
    <p:sldId id="261" r:id="rId21"/>
    <p:sldId id="262" r:id="rId22"/>
    <p:sldId id="263" r:id="rId23"/>
    <p:sldId id="264" r:id="rId24"/>
    <p:sldId id="269" r:id="rId25"/>
    <p:sldId id="270" r:id="rId26"/>
    <p:sldId id="271" r:id="rId27"/>
    <p:sldId id="272" r:id="rId28"/>
    <p:sldId id="273" r:id="rId29"/>
    <p:sldId id="274" r:id="rId30"/>
    <p:sldId id="275" r:id="rId31"/>
    <p:sldId id="276" r:id="rId32"/>
    <p:sldId id="277" r:id="rId33"/>
    <p:sldId id="278" r:id="rId34"/>
    <p:sldId id="279" r:id="rId35"/>
    <p:sldId id="280" r:id="rId36"/>
    <p:sldId id="281" r:id="rId37"/>
    <p:sldId id="282" r:id="rId38"/>
    <p:sldId id="283" r:id="rId39"/>
    <p:sldId id="284" r:id="rId40"/>
    <p:sldId id="285" r:id="rId41"/>
    <p:sldId id="364" r:id="rId42"/>
    <p:sldId id="365" r:id="rId43"/>
    <p:sldId id="286" r:id="rId44"/>
    <p:sldId id="287" r:id="rId45"/>
    <p:sldId id="288" r:id="rId46"/>
    <p:sldId id="289" r:id="rId47"/>
    <p:sldId id="290" r:id="rId48"/>
    <p:sldId id="291" r:id="rId49"/>
    <p:sldId id="292" r:id="rId50"/>
    <p:sldId id="293" r:id="rId51"/>
    <p:sldId id="294" r:id="rId52"/>
    <p:sldId id="295" r:id="rId53"/>
    <p:sldId id="296" r:id="rId54"/>
    <p:sldId id="297" r:id="rId55"/>
    <p:sldId id="298" r:id="rId56"/>
    <p:sldId id="299" r:id="rId57"/>
    <p:sldId id="300" r:id="rId58"/>
    <p:sldId id="366" r:id="rId59"/>
    <p:sldId id="304" r:id="rId60"/>
  </p:sldIdLst>
  <p:sldSz cx="10058400" cy="7772400"/>
  <p:notesSz cx="10058400" cy="7772400"/>
  <p:embeddedFontLst>
    <p:embeddedFont>
      <p:font typeface="Trebuchet MS" panose="020B0603020202020204"/>
      <p:regular r:id="rId64"/>
      <p:bold r:id="rId65"/>
      <p:italic r:id="rId66"/>
      <p:boldItalic r:id="rId67"/>
    </p:embeddedFont>
    <p:embeddedFont>
      <p:font typeface="Webdings" panose="05030102010509060703"/>
      <p:regular r:id="rId68"/>
    </p:embeddedFont>
    <p:embeddedFont>
      <p:font typeface="Calibri" panose="020F0502020204030204" charset="0"/>
      <p:regular r:id="rId69"/>
      <p:bold r:id="rId70"/>
      <p:italic r:id="rId71"/>
      <p:boldItalic r:id="rId72"/>
    </p:embeddedFont>
    <p:embeddedFont>
      <p:font typeface="Verdana" panose="020B0604030504040204"/>
      <p:regular r:id="rId73"/>
      <p:bold r:id="rId74"/>
      <p:italic r:id="rId75"/>
      <p:boldItalic r:id="rId7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91" userDrawn="1">
          <p15:clr>
            <a:srgbClr val="A4A3A4"/>
          </p15:clr>
        </p15:guide>
        <p15:guide id="2" pos="214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0" d="100"/>
          <a:sy n="50" d="100"/>
        </p:scale>
        <p:origin x="1524" y="44"/>
      </p:cViewPr>
      <p:guideLst>
        <p:guide orient="horz" pos="2891"/>
        <p:guide pos="2144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6" Type="http://schemas.openxmlformats.org/officeDocument/2006/relationships/font" Target="fonts/font13.fntdata"/><Relationship Id="rId75" Type="http://schemas.openxmlformats.org/officeDocument/2006/relationships/font" Target="fonts/font12.fntdata"/><Relationship Id="rId74" Type="http://schemas.openxmlformats.org/officeDocument/2006/relationships/font" Target="fonts/font11.fntdata"/><Relationship Id="rId73" Type="http://schemas.openxmlformats.org/officeDocument/2006/relationships/font" Target="fonts/font10.fntdata"/><Relationship Id="rId72" Type="http://schemas.openxmlformats.org/officeDocument/2006/relationships/font" Target="fonts/font9.fntdata"/><Relationship Id="rId71" Type="http://schemas.openxmlformats.org/officeDocument/2006/relationships/font" Target="fonts/font8.fntdata"/><Relationship Id="rId70" Type="http://schemas.openxmlformats.org/officeDocument/2006/relationships/font" Target="fonts/font7.fntdata"/><Relationship Id="rId7" Type="http://schemas.openxmlformats.org/officeDocument/2006/relationships/slide" Target="slides/slide5.xml"/><Relationship Id="rId69" Type="http://schemas.openxmlformats.org/officeDocument/2006/relationships/font" Target="fonts/font6.fntdata"/><Relationship Id="rId68" Type="http://schemas.openxmlformats.org/officeDocument/2006/relationships/font" Target="fonts/font5.fntdata"/><Relationship Id="rId67" Type="http://schemas.openxmlformats.org/officeDocument/2006/relationships/font" Target="fonts/font4.fntdata"/><Relationship Id="rId66" Type="http://schemas.openxmlformats.org/officeDocument/2006/relationships/font" Target="fonts/font3.fntdata"/><Relationship Id="rId65" Type="http://schemas.openxmlformats.org/officeDocument/2006/relationships/font" Target="fonts/font2.fntdata"/><Relationship Id="rId64" Type="http://schemas.openxmlformats.org/officeDocument/2006/relationships/font" Target="fonts/font1.fntdata"/><Relationship Id="rId63" Type="http://schemas.openxmlformats.org/officeDocument/2006/relationships/tableStyles" Target="tableStyles.xml"/><Relationship Id="rId62" Type="http://schemas.openxmlformats.org/officeDocument/2006/relationships/viewProps" Target="viewProps.xml"/><Relationship Id="rId61" Type="http://schemas.openxmlformats.org/officeDocument/2006/relationships/presProps" Target="presProps.xml"/><Relationship Id="rId60" Type="http://schemas.openxmlformats.org/officeDocument/2006/relationships/slide" Target="slides/slide58.xml"/><Relationship Id="rId6" Type="http://schemas.openxmlformats.org/officeDocument/2006/relationships/slide" Target="slides/slide4.xml"/><Relationship Id="rId59" Type="http://schemas.openxmlformats.org/officeDocument/2006/relationships/slide" Target="slides/slide57.xml"/><Relationship Id="rId58" Type="http://schemas.openxmlformats.org/officeDocument/2006/relationships/slide" Target="slides/slide56.xml"/><Relationship Id="rId57" Type="http://schemas.openxmlformats.org/officeDocument/2006/relationships/slide" Target="slides/slide55.xml"/><Relationship Id="rId56" Type="http://schemas.openxmlformats.org/officeDocument/2006/relationships/slide" Target="slides/slide54.xml"/><Relationship Id="rId55" Type="http://schemas.openxmlformats.org/officeDocument/2006/relationships/slide" Target="slides/slide53.xml"/><Relationship Id="rId54" Type="http://schemas.openxmlformats.org/officeDocument/2006/relationships/slide" Target="slides/slide52.xml"/><Relationship Id="rId53" Type="http://schemas.openxmlformats.org/officeDocument/2006/relationships/slide" Target="slides/slide51.xml"/><Relationship Id="rId52" Type="http://schemas.openxmlformats.org/officeDocument/2006/relationships/slide" Target="slides/slide50.xml"/><Relationship Id="rId51" Type="http://schemas.openxmlformats.org/officeDocument/2006/relationships/slide" Target="slides/slide49.xml"/><Relationship Id="rId50" Type="http://schemas.openxmlformats.org/officeDocument/2006/relationships/slide" Target="slides/slide48.xml"/><Relationship Id="rId5" Type="http://schemas.openxmlformats.org/officeDocument/2006/relationships/slide" Target="slides/slide3.xml"/><Relationship Id="rId49" Type="http://schemas.openxmlformats.org/officeDocument/2006/relationships/slide" Target="slides/slide47.xml"/><Relationship Id="rId48" Type="http://schemas.openxmlformats.org/officeDocument/2006/relationships/slide" Target="slides/slide46.xml"/><Relationship Id="rId47" Type="http://schemas.openxmlformats.org/officeDocument/2006/relationships/slide" Target="slides/slide45.xml"/><Relationship Id="rId46" Type="http://schemas.openxmlformats.org/officeDocument/2006/relationships/slide" Target="slides/slide44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093625" y="202229"/>
            <a:ext cx="7871149" cy="13671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0" i="0">
                <a:solidFill>
                  <a:srgbClr val="696464"/>
                </a:solidFill>
                <a:latin typeface="Trebuchet MS" panose="020B0603020202020204"/>
                <a:cs typeface="Trebuchet MS" panose="020B0603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508760" y="4352544"/>
            <a:ext cx="7040880" cy="19431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500" b="0" i="0">
                <a:solidFill>
                  <a:schemeClr val="tx1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pPr marL="38100">
              <a:lnSpc>
                <a:spcPts val="1790"/>
              </a:lnSpc>
            </a:pPr>
            <a:fld id="{81D60167-4931-47E6-BA6A-407CBD079E47}" type="slidenum">
              <a:rPr spc="20" dirty="0"/>
            </a:fld>
            <a:endParaRPr spc="2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hlink"/>
                </a:solidFill>
                <a:latin typeface="Trebuchet MS" panose="020B0603020202020204"/>
                <a:cs typeface="Trebuchet MS" panose="020B0603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200" b="0" i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500" b="0" i="0">
                <a:solidFill>
                  <a:schemeClr val="tx1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pPr marL="38100">
              <a:lnSpc>
                <a:spcPts val="1790"/>
              </a:lnSpc>
            </a:pPr>
            <a:fld id="{81D60167-4931-47E6-BA6A-407CBD079E47}" type="slidenum">
              <a:rPr spc="20" dirty="0"/>
            </a:fld>
            <a:endParaRPr spc="2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hlink"/>
                </a:solidFill>
                <a:latin typeface="Trebuchet MS" panose="020B0603020202020204"/>
                <a:cs typeface="Trebuchet MS" panose="020B0603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502920" y="1787652"/>
            <a:ext cx="4375404" cy="51297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180076" y="1787652"/>
            <a:ext cx="4375404" cy="51297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500" b="0" i="0">
                <a:solidFill>
                  <a:schemeClr val="tx1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pPr marL="38100">
              <a:lnSpc>
                <a:spcPts val="1790"/>
              </a:lnSpc>
            </a:pPr>
            <a:fld id="{81D60167-4931-47E6-BA6A-407CBD079E47}" type="slidenum">
              <a:rPr spc="20" dirty="0"/>
            </a:fld>
            <a:endParaRPr spc="20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hlink"/>
                </a:solidFill>
                <a:latin typeface="Trebuchet MS" panose="020B0603020202020204"/>
                <a:cs typeface="Trebuchet MS" panose="020B0603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500" b="0" i="0">
                <a:solidFill>
                  <a:schemeClr val="tx1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pPr marL="38100">
              <a:lnSpc>
                <a:spcPts val="1790"/>
              </a:lnSpc>
            </a:pPr>
            <a:fld id="{81D60167-4931-47E6-BA6A-407CBD079E47}" type="slidenum">
              <a:rPr spc="20" dirty="0"/>
            </a:fld>
            <a:endParaRPr spc="2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500" b="0" i="0">
                <a:solidFill>
                  <a:schemeClr val="tx1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pPr marL="38100">
              <a:lnSpc>
                <a:spcPts val="1790"/>
              </a:lnSpc>
            </a:pPr>
            <a:fld id="{81D60167-4931-47E6-BA6A-407CBD079E47}" type="slidenum">
              <a:rPr spc="20" dirty="0"/>
            </a:fld>
            <a:endParaRPr spc="20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70103" y="192023"/>
            <a:ext cx="9915525" cy="7362825"/>
          </a:xfrm>
          <a:custGeom>
            <a:avLst/>
            <a:gdLst/>
            <a:ahLst/>
            <a:cxnLst/>
            <a:rect l="l" t="t" r="r" b="b"/>
            <a:pathLst>
              <a:path w="9915525" h="7362825">
                <a:moveTo>
                  <a:pt x="0" y="362711"/>
                </a:moveTo>
                <a:lnTo>
                  <a:pt x="3324" y="313316"/>
                </a:lnTo>
                <a:lnTo>
                  <a:pt x="13003" y="265994"/>
                </a:lnTo>
                <a:lnTo>
                  <a:pt x="28598" y="221170"/>
                </a:lnTo>
                <a:lnTo>
                  <a:pt x="49671" y="179267"/>
                </a:lnTo>
                <a:lnTo>
                  <a:pt x="75781" y="140708"/>
                </a:lnTo>
                <a:lnTo>
                  <a:pt x="106489" y="105917"/>
                </a:lnTo>
                <a:lnTo>
                  <a:pt x="141357" y="75318"/>
                </a:lnTo>
                <a:lnTo>
                  <a:pt x="179944" y="49332"/>
                </a:lnTo>
                <a:lnTo>
                  <a:pt x="221813" y="28384"/>
                </a:lnTo>
                <a:lnTo>
                  <a:pt x="266523" y="12897"/>
                </a:lnTo>
                <a:lnTo>
                  <a:pt x="313636" y="3294"/>
                </a:lnTo>
                <a:lnTo>
                  <a:pt x="362712" y="0"/>
                </a:lnTo>
                <a:lnTo>
                  <a:pt x="9552432" y="0"/>
                </a:lnTo>
                <a:lnTo>
                  <a:pt x="9601827" y="3294"/>
                </a:lnTo>
                <a:lnTo>
                  <a:pt x="9649149" y="12897"/>
                </a:lnTo>
                <a:lnTo>
                  <a:pt x="9693973" y="28384"/>
                </a:lnTo>
                <a:lnTo>
                  <a:pt x="9735876" y="49332"/>
                </a:lnTo>
                <a:lnTo>
                  <a:pt x="9774435" y="75318"/>
                </a:lnTo>
                <a:lnTo>
                  <a:pt x="9809226" y="105917"/>
                </a:lnTo>
                <a:lnTo>
                  <a:pt x="9839825" y="140708"/>
                </a:lnTo>
                <a:lnTo>
                  <a:pt x="9865811" y="179267"/>
                </a:lnTo>
                <a:lnTo>
                  <a:pt x="9886759" y="221170"/>
                </a:lnTo>
                <a:lnTo>
                  <a:pt x="9902246" y="265994"/>
                </a:lnTo>
                <a:lnTo>
                  <a:pt x="9911849" y="313316"/>
                </a:lnTo>
                <a:lnTo>
                  <a:pt x="9915144" y="362711"/>
                </a:lnTo>
                <a:lnTo>
                  <a:pt x="9915144" y="6999731"/>
                </a:lnTo>
                <a:lnTo>
                  <a:pt x="9911849" y="7048807"/>
                </a:lnTo>
                <a:lnTo>
                  <a:pt x="9902246" y="7095920"/>
                </a:lnTo>
                <a:lnTo>
                  <a:pt x="9886759" y="7140630"/>
                </a:lnTo>
                <a:lnTo>
                  <a:pt x="9865811" y="7182499"/>
                </a:lnTo>
                <a:lnTo>
                  <a:pt x="9839825" y="7221086"/>
                </a:lnTo>
                <a:lnTo>
                  <a:pt x="9809225" y="7255954"/>
                </a:lnTo>
                <a:lnTo>
                  <a:pt x="9774435" y="7286662"/>
                </a:lnTo>
                <a:lnTo>
                  <a:pt x="9735876" y="7312772"/>
                </a:lnTo>
                <a:lnTo>
                  <a:pt x="9693973" y="7333845"/>
                </a:lnTo>
                <a:lnTo>
                  <a:pt x="9649149" y="7349440"/>
                </a:lnTo>
                <a:lnTo>
                  <a:pt x="9601827" y="7359119"/>
                </a:lnTo>
                <a:lnTo>
                  <a:pt x="9552432" y="7362443"/>
                </a:lnTo>
                <a:lnTo>
                  <a:pt x="362712" y="7362443"/>
                </a:lnTo>
                <a:lnTo>
                  <a:pt x="313636" y="7359119"/>
                </a:lnTo>
                <a:lnTo>
                  <a:pt x="266523" y="7349440"/>
                </a:lnTo>
                <a:lnTo>
                  <a:pt x="221813" y="7333845"/>
                </a:lnTo>
                <a:lnTo>
                  <a:pt x="179944" y="7312772"/>
                </a:lnTo>
                <a:lnTo>
                  <a:pt x="141357" y="7286662"/>
                </a:lnTo>
                <a:lnTo>
                  <a:pt x="106489" y="7255954"/>
                </a:lnTo>
                <a:lnTo>
                  <a:pt x="75781" y="7221086"/>
                </a:lnTo>
                <a:lnTo>
                  <a:pt x="49671" y="7182499"/>
                </a:lnTo>
                <a:lnTo>
                  <a:pt x="28598" y="7140630"/>
                </a:lnTo>
                <a:lnTo>
                  <a:pt x="13003" y="7095920"/>
                </a:lnTo>
                <a:lnTo>
                  <a:pt x="3324" y="7048807"/>
                </a:lnTo>
                <a:lnTo>
                  <a:pt x="0" y="6999731"/>
                </a:lnTo>
                <a:lnTo>
                  <a:pt x="0" y="362711"/>
                </a:lnTo>
                <a:close/>
              </a:path>
            </a:pathLst>
          </a:custGeom>
          <a:ln w="762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093625" y="872687"/>
            <a:ext cx="2566035" cy="6965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0" i="0">
                <a:solidFill>
                  <a:schemeClr val="hlink"/>
                </a:solidFill>
                <a:latin typeface="Trebuchet MS" panose="020B0603020202020204"/>
                <a:cs typeface="Trebuchet MS" panose="020B0603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22078" y="1704858"/>
            <a:ext cx="8414243" cy="30429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200" b="0" i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419856" y="7228332"/>
            <a:ext cx="3218688" cy="3886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502920" y="7228332"/>
            <a:ext cx="2313432" cy="3886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265175" y="7081734"/>
            <a:ext cx="292100" cy="2438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500" b="0" i="0">
                <a:solidFill>
                  <a:schemeClr val="tx1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pPr marL="38100">
              <a:lnSpc>
                <a:spcPts val="1790"/>
              </a:lnSpc>
            </a:pPr>
            <a:fld id="{81D60167-4931-47E6-BA6A-407CBD079E47}" type="slidenum">
              <a:rPr spc="20" dirty="0"/>
            </a:fld>
            <a:endParaRPr spc="2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6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7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9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0.jpe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1.jpe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jpe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3.jpe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4.jpe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5.jpe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6.jpe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7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8.jpe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1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jpe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9" Type="http://schemas.openxmlformats.org/officeDocument/2006/relationships/hyperlink" Target="http://www.tutorialspoint.com/operating_system/os_processes.htm" TargetMode="External"/><Relationship Id="rId8" Type="http://schemas.openxmlformats.org/officeDocument/2006/relationships/hyperlink" Target="http://www.personal.kent.edu/~rmuhamma/OpSystems/Myos/processControl.htm" TargetMode="External"/><Relationship Id="rId7" Type="http://schemas.openxmlformats.org/officeDocument/2006/relationships/hyperlink" Target="http://siber.cankaya.edu.tr/OperatingSystems/ceng328/node87.html" TargetMode="External"/><Relationship Id="rId6" Type="http://schemas.openxmlformats.org/officeDocument/2006/relationships/hyperlink" Target="http://www.sci.brooklyn.cuny.edu/~jniu/teaching/csc33200/files/0910-" TargetMode="External"/><Relationship Id="rId5" Type="http://schemas.openxmlformats.org/officeDocument/2006/relationships/hyperlink" Target="http://www.eecs.harvard.edu/~mdw/course/cs161/notes/osstructure.pdf" TargetMode="External"/><Relationship Id="rId4" Type="http://schemas.openxmlformats.org/officeDocument/2006/relationships/hyperlink" Target="http://www.slideshare.net/guest2e9811e/interrupts" TargetMode="External"/><Relationship Id="rId3" Type="http://schemas.openxmlformats.org/officeDocument/2006/relationships/hyperlink" Target="http://en.wikibooks.org/wiki/Operating_System_Design/Processes/Interrupt" TargetMode="External"/><Relationship Id="rId2" Type="http://schemas.openxmlformats.org/officeDocument/2006/relationships/hyperlink" Target="http://www.tldp.org/LDP/tlk/dd/interrupts.html" TargetMode="External"/><Relationship Id="rId11" Type="http://schemas.openxmlformats.org/officeDocument/2006/relationships/slideLayout" Target="../slideLayouts/slideLayout2.xml"/><Relationship Id="rId10" Type="http://schemas.openxmlformats.org/officeDocument/2006/relationships/hyperlink" Target="http://wiki.answers.com/Q/Explain_process_control_block" TargetMode="External"/><Relationship Id="rId1" Type="http://schemas.openxmlformats.org/officeDocument/2006/relationships/hyperlink" Target="http://www.cs.toronto.edu/~demke/469F.06/Lectures/Lecture6.pdf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4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85444" y="1035288"/>
            <a:ext cx="4203700" cy="331978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19200" marR="5080" indent="-1207135">
              <a:lnSpc>
                <a:spcPct val="112000"/>
              </a:lnSpc>
              <a:spcBef>
                <a:spcPts val="90"/>
              </a:spcBef>
            </a:pPr>
            <a:r>
              <a:rPr sz="4800" spc="-150" dirty="0">
                <a:solidFill>
                  <a:srgbClr val="0070BF"/>
                </a:solidFill>
                <a:latin typeface="Times New Roman" panose="02020603050405020304"/>
                <a:cs typeface="Times New Roman" panose="02020603050405020304"/>
              </a:rPr>
              <a:t>Operating </a:t>
            </a:r>
            <a:r>
              <a:rPr sz="4800" spc="-300" dirty="0">
                <a:solidFill>
                  <a:srgbClr val="0070BF"/>
                </a:solidFill>
                <a:latin typeface="Times New Roman" panose="02020603050405020304"/>
                <a:cs typeface="Times New Roman" panose="02020603050405020304"/>
              </a:rPr>
              <a:t>Systems  </a:t>
            </a:r>
            <a:r>
              <a:rPr sz="4800" spc="-270" dirty="0">
                <a:solidFill>
                  <a:srgbClr val="0070BF"/>
                </a:solidFill>
                <a:latin typeface="Times New Roman" panose="02020603050405020304"/>
                <a:cs typeface="Times New Roman" panose="02020603050405020304"/>
              </a:rPr>
              <a:t>CS2006</a:t>
            </a:r>
            <a:br>
              <a:rPr sz="4800" spc="-270" dirty="0">
                <a:solidFill>
                  <a:srgbClr val="0070BF"/>
                </a:solidFill>
                <a:latin typeface="Times New Roman" panose="02020603050405020304"/>
                <a:cs typeface="Times New Roman" panose="02020603050405020304"/>
              </a:rPr>
            </a:br>
            <a:br>
              <a:rPr sz="4800" spc="-270" dirty="0">
                <a:solidFill>
                  <a:srgbClr val="0070BF"/>
                </a:solidFill>
                <a:latin typeface="Times New Roman" panose="02020603050405020304"/>
                <a:cs typeface="Times New Roman" panose="02020603050405020304"/>
              </a:rPr>
            </a:br>
            <a:r>
              <a:rPr lang="en-US" sz="4800" spc="-270" dirty="0">
                <a:solidFill>
                  <a:srgbClr val="0070BF"/>
                </a:solidFill>
                <a:latin typeface="Times New Roman" panose="02020603050405020304"/>
                <a:cs typeface="Times New Roman" panose="02020603050405020304"/>
              </a:rPr>
              <a:t>Lecture: 2</a:t>
            </a:r>
            <a:endParaRPr lang="en-US" sz="4800" spc="-270" dirty="0">
              <a:solidFill>
                <a:srgbClr val="0070BF"/>
              </a:solidFill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93625" y="551249"/>
            <a:ext cx="482409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60" dirty="0">
                <a:solidFill>
                  <a:srgbClr val="00AFEF"/>
                </a:solidFill>
              </a:rPr>
              <a:t>User-Visible</a:t>
            </a:r>
            <a:r>
              <a:rPr spc="-254" dirty="0">
                <a:solidFill>
                  <a:srgbClr val="00AFEF"/>
                </a:solidFill>
              </a:rPr>
              <a:t> </a:t>
            </a:r>
            <a:r>
              <a:rPr spc="-120" dirty="0">
                <a:solidFill>
                  <a:srgbClr val="00AFEF"/>
                </a:solidFill>
              </a:rPr>
              <a:t>Register</a:t>
            </a:r>
            <a:endParaRPr spc="-120" dirty="0">
              <a:solidFill>
                <a:srgbClr val="00AFEF"/>
              </a:solidFill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93655" y="1604959"/>
            <a:ext cx="7743190" cy="4587875"/>
          </a:xfrm>
          <a:prstGeom prst="rect">
            <a:avLst/>
          </a:prstGeom>
        </p:spPr>
        <p:txBody>
          <a:bodyPr vert="horz" wrap="square" lIns="0" tIns="99695" rIns="0" bIns="0" rtlCol="0">
            <a:spAutoFit/>
          </a:bodyPr>
          <a:lstStyle/>
          <a:p>
            <a:pPr marL="312420" indent="-300355">
              <a:lnSpc>
                <a:spcPct val="100000"/>
              </a:lnSpc>
              <a:spcBef>
                <a:spcPts val="785"/>
              </a:spcBef>
              <a:buClr>
                <a:srgbClr val="D34816"/>
              </a:buClr>
              <a:buSzPct val="85000"/>
              <a:buFont typeface="Webdings" panose="05030102010509060703"/>
              <a:buChar char=""/>
              <a:tabLst>
                <a:tab pos="313055" algn="l"/>
              </a:tabLst>
            </a:pPr>
            <a:r>
              <a:rPr sz="3050" spc="-310" dirty="0">
                <a:latin typeface="Times New Roman" panose="02020603050405020304"/>
                <a:cs typeface="Times New Roman" panose="02020603050405020304"/>
              </a:rPr>
              <a:t>May </a:t>
            </a:r>
            <a:r>
              <a:rPr sz="3050" spc="-125" dirty="0">
                <a:latin typeface="Times New Roman" panose="02020603050405020304"/>
                <a:cs typeface="Times New Roman" panose="02020603050405020304"/>
              </a:rPr>
              <a:t>be </a:t>
            </a:r>
            <a:r>
              <a:rPr sz="3050" spc="-114" dirty="0">
                <a:latin typeface="Times New Roman" panose="02020603050405020304"/>
                <a:cs typeface="Times New Roman" panose="02020603050405020304"/>
              </a:rPr>
              <a:t>read </a:t>
            </a:r>
            <a:r>
              <a:rPr sz="3050" spc="-220" dirty="0">
                <a:latin typeface="Times New Roman" panose="02020603050405020304"/>
                <a:cs typeface="Times New Roman" panose="02020603050405020304"/>
              </a:rPr>
              <a:t>by </a:t>
            </a:r>
            <a:r>
              <a:rPr sz="3050" spc="-105" dirty="0">
                <a:latin typeface="Times New Roman" panose="02020603050405020304"/>
                <a:cs typeface="Times New Roman" panose="02020603050405020304"/>
              </a:rPr>
              <a:t>user</a:t>
            </a:r>
            <a:r>
              <a:rPr sz="3050" spc="-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50" spc="-145" dirty="0">
                <a:latin typeface="Times New Roman" panose="02020603050405020304"/>
                <a:cs typeface="Times New Roman" panose="02020603050405020304"/>
              </a:rPr>
              <a:t>processes</a:t>
            </a:r>
            <a:endParaRPr sz="3050">
              <a:latin typeface="Times New Roman" panose="02020603050405020304"/>
              <a:cs typeface="Times New Roman" panose="02020603050405020304"/>
            </a:endParaRPr>
          </a:p>
          <a:p>
            <a:pPr marL="312420" marR="5080" indent="-300355">
              <a:lnSpc>
                <a:spcPct val="101000"/>
              </a:lnSpc>
              <a:spcBef>
                <a:spcPts val="660"/>
              </a:spcBef>
              <a:buClr>
                <a:srgbClr val="D34816"/>
              </a:buClr>
              <a:buSzPct val="85000"/>
              <a:buFont typeface="Webdings" panose="05030102010509060703"/>
              <a:buChar char=""/>
              <a:tabLst>
                <a:tab pos="313055" algn="l"/>
              </a:tabLst>
            </a:pPr>
            <a:r>
              <a:rPr sz="3050" spc="-215" dirty="0">
                <a:latin typeface="Times New Roman" panose="02020603050405020304"/>
                <a:cs typeface="Times New Roman" panose="02020603050405020304"/>
              </a:rPr>
              <a:t>Available </a:t>
            </a:r>
            <a:r>
              <a:rPr sz="3050" spc="-20" dirty="0">
                <a:latin typeface="Times New Roman" panose="02020603050405020304"/>
                <a:cs typeface="Times New Roman" panose="02020603050405020304"/>
              </a:rPr>
              <a:t>to </a:t>
            </a:r>
            <a:r>
              <a:rPr sz="3050" spc="-150" dirty="0">
                <a:latin typeface="Times New Roman" panose="02020603050405020304"/>
                <a:cs typeface="Times New Roman" panose="02020603050405020304"/>
              </a:rPr>
              <a:t>all </a:t>
            </a:r>
            <a:r>
              <a:rPr sz="3050" spc="-120" dirty="0">
                <a:latin typeface="Times New Roman" panose="02020603050405020304"/>
                <a:cs typeface="Times New Roman" panose="02020603050405020304"/>
              </a:rPr>
              <a:t>programs </a:t>
            </a:r>
            <a:r>
              <a:rPr sz="3050" spc="15" dirty="0">
                <a:latin typeface="Times New Roman" panose="02020603050405020304"/>
                <a:cs typeface="Times New Roman" panose="02020603050405020304"/>
              </a:rPr>
              <a:t>– </a:t>
            </a:r>
            <a:r>
              <a:rPr sz="3050" spc="-135" dirty="0">
                <a:latin typeface="Times New Roman" panose="02020603050405020304"/>
                <a:cs typeface="Times New Roman" panose="02020603050405020304"/>
              </a:rPr>
              <a:t>application </a:t>
            </a:r>
            <a:r>
              <a:rPr sz="3050" spc="-120" dirty="0">
                <a:latin typeface="Times New Roman" panose="02020603050405020304"/>
                <a:cs typeface="Times New Roman" panose="02020603050405020304"/>
              </a:rPr>
              <a:t>programs </a:t>
            </a:r>
            <a:r>
              <a:rPr sz="3050" spc="-150" dirty="0">
                <a:latin typeface="Times New Roman" panose="02020603050405020304"/>
                <a:cs typeface="Times New Roman" panose="02020603050405020304"/>
              </a:rPr>
              <a:t>and  </a:t>
            </a:r>
            <a:r>
              <a:rPr sz="3050" spc="-155" dirty="0">
                <a:latin typeface="Times New Roman" panose="02020603050405020304"/>
                <a:cs typeface="Times New Roman" panose="02020603050405020304"/>
              </a:rPr>
              <a:t>system</a:t>
            </a:r>
            <a:r>
              <a:rPr sz="3050" spc="-120" dirty="0">
                <a:latin typeface="Times New Roman" panose="02020603050405020304"/>
                <a:cs typeface="Times New Roman" panose="02020603050405020304"/>
              </a:rPr>
              <a:t> programs</a:t>
            </a:r>
            <a:endParaRPr sz="3050">
              <a:latin typeface="Times New Roman" panose="02020603050405020304"/>
              <a:cs typeface="Times New Roman" panose="02020603050405020304"/>
            </a:endParaRPr>
          </a:p>
          <a:p>
            <a:pPr marL="312420" indent="-300355">
              <a:lnSpc>
                <a:spcPct val="100000"/>
              </a:lnSpc>
              <a:spcBef>
                <a:spcPts val="700"/>
              </a:spcBef>
              <a:buClr>
                <a:srgbClr val="D34816"/>
              </a:buClr>
              <a:buSzPct val="85000"/>
              <a:buFont typeface="Webdings" panose="05030102010509060703"/>
              <a:buChar char=""/>
              <a:tabLst>
                <a:tab pos="313055" algn="l"/>
              </a:tabLst>
            </a:pPr>
            <a:r>
              <a:rPr sz="3050" spc="-229" dirty="0">
                <a:latin typeface="Times New Roman" panose="02020603050405020304"/>
                <a:cs typeface="Times New Roman" panose="02020603050405020304"/>
              </a:rPr>
              <a:t>Types </a:t>
            </a:r>
            <a:r>
              <a:rPr sz="3050" spc="-165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3050" spc="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50" spc="-95" dirty="0">
                <a:latin typeface="Times New Roman" panose="02020603050405020304"/>
                <a:cs typeface="Times New Roman" panose="02020603050405020304"/>
              </a:rPr>
              <a:t>registers</a:t>
            </a:r>
            <a:endParaRPr sz="3050">
              <a:latin typeface="Times New Roman" panose="02020603050405020304"/>
              <a:cs typeface="Times New Roman" panose="02020603050405020304"/>
            </a:endParaRPr>
          </a:p>
          <a:p>
            <a:pPr marL="615950" lvl="1" indent="-252095">
              <a:lnSpc>
                <a:spcPct val="100000"/>
              </a:lnSpc>
              <a:spcBef>
                <a:spcPts val="480"/>
              </a:spcBef>
              <a:buClr>
                <a:srgbClr val="9A2D1F"/>
              </a:buClr>
              <a:buSzPct val="85000"/>
              <a:buFont typeface="Webdings" panose="05030102010509060703"/>
              <a:buChar char=""/>
              <a:tabLst>
                <a:tab pos="616585" algn="l"/>
              </a:tabLst>
            </a:pPr>
            <a:r>
              <a:rPr sz="3050" spc="-155" dirty="0">
                <a:latin typeface="Times New Roman" panose="02020603050405020304"/>
                <a:cs typeface="Times New Roman" panose="02020603050405020304"/>
              </a:rPr>
              <a:t>Data</a:t>
            </a:r>
            <a:endParaRPr sz="3050">
              <a:latin typeface="Times New Roman" panose="02020603050405020304"/>
              <a:cs typeface="Times New Roman" panose="02020603050405020304"/>
            </a:endParaRPr>
          </a:p>
          <a:p>
            <a:pPr marL="615950" lvl="1" indent="-252095">
              <a:lnSpc>
                <a:spcPct val="100000"/>
              </a:lnSpc>
              <a:spcBef>
                <a:spcPts val="480"/>
              </a:spcBef>
              <a:buClr>
                <a:srgbClr val="9A2D1F"/>
              </a:buClr>
              <a:buSzPct val="85000"/>
              <a:buFont typeface="Webdings" panose="05030102010509060703"/>
              <a:buChar char=""/>
              <a:tabLst>
                <a:tab pos="616585" algn="l"/>
              </a:tabLst>
            </a:pPr>
            <a:r>
              <a:rPr sz="3050" spc="-165" dirty="0">
                <a:latin typeface="Times New Roman" panose="02020603050405020304"/>
                <a:cs typeface="Times New Roman" panose="02020603050405020304"/>
              </a:rPr>
              <a:t>Address</a:t>
            </a:r>
            <a:endParaRPr sz="3050">
              <a:latin typeface="Times New Roman" panose="02020603050405020304"/>
              <a:cs typeface="Times New Roman" panose="02020603050405020304"/>
            </a:endParaRPr>
          </a:p>
          <a:p>
            <a:pPr marL="917575" lvl="2" indent="-252095">
              <a:lnSpc>
                <a:spcPct val="100000"/>
              </a:lnSpc>
              <a:spcBef>
                <a:spcPts val="495"/>
              </a:spcBef>
              <a:buClr>
                <a:srgbClr val="E6B1AA"/>
              </a:buClr>
              <a:buSzPct val="85000"/>
              <a:buFont typeface="Webdings" panose="05030102010509060703"/>
              <a:buChar char=""/>
              <a:tabLst>
                <a:tab pos="918210" algn="l"/>
              </a:tabLst>
            </a:pPr>
            <a:r>
              <a:rPr sz="2650" spc="-135" dirty="0">
                <a:latin typeface="Times New Roman" panose="02020603050405020304"/>
                <a:cs typeface="Times New Roman" panose="02020603050405020304"/>
              </a:rPr>
              <a:t>Index</a:t>
            </a:r>
            <a:endParaRPr sz="2650">
              <a:latin typeface="Times New Roman" panose="02020603050405020304"/>
              <a:cs typeface="Times New Roman" panose="02020603050405020304"/>
            </a:endParaRPr>
          </a:p>
          <a:p>
            <a:pPr marL="917575" lvl="2" indent="-252095">
              <a:lnSpc>
                <a:spcPct val="100000"/>
              </a:lnSpc>
              <a:spcBef>
                <a:spcPts val="430"/>
              </a:spcBef>
              <a:buClr>
                <a:srgbClr val="E6B1AA"/>
              </a:buClr>
              <a:buSzPct val="85000"/>
              <a:buFont typeface="Webdings" panose="05030102010509060703"/>
              <a:buChar char=""/>
              <a:tabLst>
                <a:tab pos="918210" algn="l"/>
              </a:tabLst>
            </a:pPr>
            <a:r>
              <a:rPr sz="2650" spc="-155" dirty="0">
                <a:latin typeface="Times New Roman" panose="02020603050405020304"/>
                <a:cs typeface="Times New Roman" panose="02020603050405020304"/>
              </a:rPr>
              <a:t>Segment</a:t>
            </a:r>
            <a:r>
              <a:rPr sz="2650" spc="-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50" spc="-80" dirty="0">
                <a:latin typeface="Times New Roman" panose="02020603050405020304"/>
                <a:cs typeface="Times New Roman" panose="02020603050405020304"/>
              </a:rPr>
              <a:t>pointer</a:t>
            </a:r>
            <a:endParaRPr sz="2650">
              <a:latin typeface="Times New Roman" panose="02020603050405020304"/>
              <a:cs typeface="Times New Roman" panose="02020603050405020304"/>
            </a:endParaRPr>
          </a:p>
          <a:p>
            <a:pPr marL="917575" lvl="2" indent="-252095">
              <a:lnSpc>
                <a:spcPct val="100000"/>
              </a:lnSpc>
              <a:spcBef>
                <a:spcPts val="420"/>
              </a:spcBef>
              <a:buClr>
                <a:srgbClr val="E6B1AA"/>
              </a:buClr>
              <a:buSzPct val="85000"/>
              <a:buFont typeface="Webdings" panose="05030102010509060703"/>
              <a:buChar char=""/>
              <a:tabLst>
                <a:tab pos="918210" algn="l"/>
              </a:tabLst>
            </a:pPr>
            <a:r>
              <a:rPr sz="2650" spc="-170" dirty="0">
                <a:latin typeface="Times New Roman" panose="02020603050405020304"/>
                <a:cs typeface="Times New Roman" panose="02020603050405020304"/>
              </a:rPr>
              <a:t>Stack</a:t>
            </a:r>
            <a:r>
              <a:rPr sz="2650" spc="-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50" spc="-80" dirty="0">
                <a:latin typeface="Times New Roman" panose="02020603050405020304"/>
                <a:cs typeface="Times New Roman" panose="02020603050405020304"/>
              </a:rPr>
              <a:t>pointer</a:t>
            </a:r>
            <a:endParaRPr sz="265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792979" y="3253740"/>
            <a:ext cx="4919573" cy="4276343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284479" y="7077995"/>
            <a:ext cx="255270" cy="247015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500" spc="114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1</a:t>
            </a:r>
            <a:r>
              <a:rPr sz="1500" spc="11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2</a:t>
            </a:r>
            <a:endParaRPr sz="1500">
              <a:latin typeface="Trebuchet MS" panose="020B0603020202020204"/>
              <a:cs typeface="Trebuchet MS" panose="020B0603020202020204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93625" y="551249"/>
            <a:ext cx="646303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85" dirty="0">
                <a:solidFill>
                  <a:srgbClr val="00AFEF"/>
                </a:solidFill>
              </a:rPr>
              <a:t>Control </a:t>
            </a:r>
            <a:r>
              <a:rPr spc="-30" dirty="0">
                <a:solidFill>
                  <a:srgbClr val="00AFEF"/>
                </a:solidFill>
              </a:rPr>
              <a:t>and Status</a:t>
            </a:r>
            <a:r>
              <a:rPr spc="-540" dirty="0">
                <a:solidFill>
                  <a:srgbClr val="00AFEF"/>
                </a:solidFill>
              </a:rPr>
              <a:t> </a:t>
            </a:r>
            <a:r>
              <a:rPr spc="-120" dirty="0">
                <a:solidFill>
                  <a:srgbClr val="00AFEF"/>
                </a:solidFill>
              </a:rPr>
              <a:t>Register</a:t>
            </a:r>
            <a:endParaRPr spc="-120" dirty="0">
              <a:solidFill>
                <a:srgbClr val="00AFEF"/>
              </a:solidFill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93666" y="1629321"/>
            <a:ext cx="6834505" cy="3859529"/>
          </a:xfrm>
          <a:prstGeom prst="rect">
            <a:avLst/>
          </a:prstGeom>
        </p:spPr>
        <p:txBody>
          <a:bodyPr vert="horz" wrap="square" lIns="0" tIns="78105" rIns="0" bIns="0" rtlCol="0">
            <a:spAutoFit/>
          </a:bodyPr>
          <a:lstStyle/>
          <a:p>
            <a:pPr marL="312420" indent="-300355">
              <a:lnSpc>
                <a:spcPct val="100000"/>
              </a:lnSpc>
              <a:spcBef>
                <a:spcPts val="615"/>
              </a:spcBef>
              <a:buClr>
                <a:srgbClr val="D34816"/>
              </a:buClr>
              <a:buSzPct val="84000"/>
              <a:buFont typeface="Webdings" panose="05030102010509060703"/>
              <a:buChar char=""/>
              <a:tabLst>
                <a:tab pos="312420" algn="l"/>
                <a:tab pos="313055" algn="l"/>
              </a:tabLst>
            </a:pPr>
            <a:r>
              <a:rPr sz="2850" spc="-114" dirty="0">
                <a:latin typeface="Times New Roman" panose="02020603050405020304"/>
                <a:cs typeface="Times New Roman" panose="02020603050405020304"/>
              </a:rPr>
              <a:t>Program </a:t>
            </a:r>
            <a:r>
              <a:rPr sz="2850" spc="-80" dirty="0">
                <a:latin typeface="Times New Roman" panose="02020603050405020304"/>
                <a:cs typeface="Times New Roman" panose="02020603050405020304"/>
              </a:rPr>
              <a:t>Counter</a:t>
            </a:r>
            <a:r>
              <a:rPr sz="2850" spc="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50" spc="-160" dirty="0">
                <a:latin typeface="Times New Roman" panose="02020603050405020304"/>
                <a:cs typeface="Times New Roman" panose="02020603050405020304"/>
              </a:rPr>
              <a:t>(</a:t>
            </a:r>
            <a:r>
              <a:rPr sz="2850" b="1" spc="-160" dirty="0">
                <a:latin typeface="Times New Roman" panose="02020603050405020304"/>
                <a:cs typeface="Times New Roman" panose="02020603050405020304"/>
              </a:rPr>
              <a:t>PC</a:t>
            </a:r>
            <a:r>
              <a:rPr sz="2850" spc="-160" dirty="0">
                <a:latin typeface="Times New Roman" panose="02020603050405020304"/>
                <a:cs typeface="Times New Roman" panose="02020603050405020304"/>
              </a:rPr>
              <a:t>)</a:t>
            </a:r>
            <a:endParaRPr sz="2850">
              <a:latin typeface="Times New Roman" panose="02020603050405020304"/>
              <a:cs typeface="Times New Roman" panose="02020603050405020304"/>
            </a:endParaRPr>
          </a:p>
          <a:p>
            <a:pPr marL="615950" lvl="1" indent="-252095">
              <a:lnSpc>
                <a:spcPct val="100000"/>
              </a:lnSpc>
              <a:spcBef>
                <a:spcPts val="465"/>
              </a:spcBef>
              <a:buClr>
                <a:srgbClr val="9A2D1F"/>
              </a:buClr>
              <a:buSzPct val="85000"/>
              <a:buFont typeface="Webdings" panose="05030102010509060703"/>
              <a:buChar char=""/>
              <a:tabLst>
                <a:tab pos="616585" algn="l"/>
              </a:tabLst>
            </a:pPr>
            <a:r>
              <a:rPr sz="2650" spc="-130" dirty="0">
                <a:latin typeface="Times New Roman" panose="02020603050405020304"/>
                <a:cs typeface="Times New Roman" panose="02020603050405020304"/>
              </a:rPr>
              <a:t>Contains </a:t>
            </a:r>
            <a:r>
              <a:rPr sz="2650" spc="-85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2650" spc="-140" dirty="0">
                <a:latin typeface="Times New Roman" panose="02020603050405020304"/>
                <a:cs typeface="Times New Roman" panose="02020603050405020304"/>
              </a:rPr>
              <a:t>address </a:t>
            </a:r>
            <a:r>
              <a:rPr sz="2650" spc="-155" dirty="0">
                <a:latin typeface="Times New Roman" panose="02020603050405020304"/>
                <a:cs typeface="Times New Roman" panose="02020603050405020304"/>
              </a:rPr>
              <a:t>of </a:t>
            </a:r>
            <a:r>
              <a:rPr sz="2650" spc="-160" dirty="0">
                <a:latin typeface="Times New Roman" panose="02020603050405020304"/>
                <a:cs typeface="Times New Roman" panose="02020603050405020304"/>
              </a:rPr>
              <a:t>an </a:t>
            </a:r>
            <a:r>
              <a:rPr sz="2650" spc="-90" dirty="0">
                <a:latin typeface="Times New Roman" panose="02020603050405020304"/>
                <a:cs typeface="Times New Roman" panose="02020603050405020304"/>
              </a:rPr>
              <a:t>instruction </a:t>
            </a:r>
            <a:r>
              <a:rPr sz="2650" spc="-50" dirty="0">
                <a:latin typeface="Times New Roman" panose="02020603050405020304"/>
                <a:cs typeface="Times New Roman" panose="02020603050405020304"/>
              </a:rPr>
              <a:t>to </a:t>
            </a:r>
            <a:r>
              <a:rPr sz="2650" spc="-125" dirty="0">
                <a:latin typeface="Times New Roman" panose="02020603050405020304"/>
                <a:cs typeface="Times New Roman" panose="02020603050405020304"/>
              </a:rPr>
              <a:t>be</a:t>
            </a:r>
            <a:r>
              <a:rPr sz="2650" spc="2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50" spc="-114" dirty="0">
                <a:latin typeface="Times New Roman" panose="02020603050405020304"/>
                <a:cs typeface="Times New Roman" panose="02020603050405020304"/>
              </a:rPr>
              <a:t>fetched</a:t>
            </a:r>
            <a:endParaRPr sz="2650">
              <a:latin typeface="Times New Roman" panose="02020603050405020304"/>
              <a:cs typeface="Times New Roman" panose="02020603050405020304"/>
            </a:endParaRPr>
          </a:p>
          <a:p>
            <a:pPr marL="312420" indent="-300355">
              <a:lnSpc>
                <a:spcPct val="100000"/>
              </a:lnSpc>
              <a:spcBef>
                <a:spcPts val="625"/>
              </a:spcBef>
              <a:buClr>
                <a:srgbClr val="D34816"/>
              </a:buClr>
              <a:buSzPct val="84000"/>
              <a:buFont typeface="Webdings" panose="05030102010509060703"/>
              <a:buChar char=""/>
              <a:tabLst>
                <a:tab pos="312420" algn="l"/>
                <a:tab pos="313055" algn="l"/>
              </a:tabLst>
            </a:pPr>
            <a:r>
              <a:rPr sz="2850" spc="-95" dirty="0">
                <a:latin typeface="Times New Roman" panose="02020603050405020304"/>
                <a:cs typeface="Times New Roman" panose="02020603050405020304"/>
              </a:rPr>
              <a:t>Instruction </a:t>
            </a:r>
            <a:r>
              <a:rPr sz="2850" spc="-110" dirty="0">
                <a:latin typeface="Times New Roman" panose="02020603050405020304"/>
                <a:cs typeface="Times New Roman" panose="02020603050405020304"/>
              </a:rPr>
              <a:t>Register</a:t>
            </a:r>
            <a:r>
              <a:rPr sz="28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50" spc="-100" dirty="0">
                <a:latin typeface="Times New Roman" panose="02020603050405020304"/>
                <a:cs typeface="Times New Roman" panose="02020603050405020304"/>
              </a:rPr>
              <a:t>(</a:t>
            </a:r>
            <a:r>
              <a:rPr sz="2850" b="1" spc="-100" dirty="0">
                <a:latin typeface="Times New Roman" panose="02020603050405020304"/>
                <a:cs typeface="Times New Roman" panose="02020603050405020304"/>
              </a:rPr>
              <a:t>IR</a:t>
            </a:r>
            <a:r>
              <a:rPr sz="2850" spc="-100" dirty="0">
                <a:latin typeface="Times New Roman" panose="02020603050405020304"/>
                <a:cs typeface="Times New Roman" panose="02020603050405020304"/>
              </a:rPr>
              <a:t>)</a:t>
            </a:r>
            <a:endParaRPr sz="2850">
              <a:latin typeface="Times New Roman" panose="02020603050405020304"/>
              <a:cs typeface="Times New Roman" panose="02020603050405020304"/>
            </a:endParaRPr>
          </a:p>
          <a:p>
            <a:pPr marL="615950" lvl="1" indent="-252095">
              <a:lnSpc>
                <a:spcPct val="100000"/>
              </a:lnSpc>
              <a:spcBef>
                <a:spcPts val="465"/>
              </a:spcBef>
              <a:buClr>
                <a:srgbClr val="9A2D1F"/>
              </a:buClr>
              <a:buSzPct val="85000"/>
              <a:buFont typeface="Webdings" panose="05030102010509060703"/>
              <a:buChar char=""/>
              <a:tabLst>
                <a:tab pos="616585" algn="l"/>
              </a:tabLst>
            </a:pPr>
            <a:r>
              <a:rPr sz="2650" spc="-130" dirty="0">
                <a:latin typeface="Times New Roman" panose="02020603050405020304"/>
                <a:cs typeface="Times New Roman" panose="02020603050405020304"/>
              </a:rPr>
              <a:t>Contains </a:t>
            </a:r>
            <a:r>
              <a:rPr sz="2650" spc="-85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2650" spc="-90" dirty="0">
                <a:latin typeface="Times New Roman" panose="02020603050405020304"/>
                <a:cs typeface="Times New Roman" panose="02020603050405020304"/>
              </a:rPr>
              <a:t>instruction </a:t>
            </a:r>
            <a:r>
              <a:rPr sz="2650" spc="-114" dirty="0">
                <a:latin typeface="Times New Roman" panose="02020603050405020304"/>
                <a:cs typeface="Times New Roman" panose="02020603050405020304"/>
              </a:rPr>
              <a:t>most </a:t>
            </a:r>
            <a:r>
              <a:rPr sz="2650" spc="-105" dirty="0">
                <a:latin typeface="Times New Roman" panose="02020603050405020304"/>
                <a:cs typeface="Times New Roman" panose="02020603050405020304"/>
              </a:rPr>
              <a:t>recently</a:t>
            </a:r>
            <a:r>
              <a:rPr sz="2650" spc="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50" spc="-114" dirty="0">
                <a:latin typeface="Times New Roman" panose="02020603050405020304"/>
                <a:cs typeface="Times New Roman" panose="02020603050405020304"/>
              </a:rPr>
              <a:t>fetched</a:t>
            </a:r>
            <a:endParaRPr sz="2650">
              <a:latin typeface="Times New Roman" panose="02020603050405020304"/>
              <a:cs typeface="Times New Roman" panose="02020603050405020304"/>
            </a:endParaRPr>
          </a:p>
          <a:p>
            <a:pPr marL="312420" indent="-300355">
              <a:lnSpc>
                <a:spcPct val="100000"/>
              </a:lnSpc>
              <a:spcBef>
                <a:spcPts val="640"/>
              </a:spcBef>
              <a:buClr>
                <a:srgbClr val="D34816"/>
              </a:buClr>
              <a:buSzPct val="84000"/>
              <a:buFont typeface="Webdings" panose="05030102010509060703"/>
              <a:buChar char=""/>
              <a:tabLst>
                <a:tab pos="312420" algn="l"/>
                <a:tab pos="313055" algn="l"/>
              </a:tabLst>
            </a:pPr>
            <a:r>
              <a:rPr sz="2850" spc="-114" dirty="0">
                <a:latin typeface="Times New Roman" panose="02020603050405020304"/>
                <a:cs typeface="Times New Roman" panose="02020603050405020304"/>
              </a:rPr>
              <a:t>Program </a:t>
            </a:r>
            <a:r>
              <a:rPr sz="2850" spc="-155" dirty="0">
                <a:latin typeface="Times New Roman" panose="02020603050405020304"/>
                <a:cs typeface="Times New Roman" panose="02020603050405020304"/>
              </a:rPr>
              <a:t>Status </a:t>
            </a:r>
            <a:r>
              <a:rPr sz="2850" spc="-150" dirty="0">
                <a:latin typeface="Times New Roman" panose="02020603050405020304"/>
                <a:cs typeface="Times New Roman" panose="02020603050405020304"/>
              </a:rPr>
              <a:t>Word</a:t>
            </a:r>
            <a:r>
              <a:rPr sz="2850" spc="-2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50" spc="-160" dirty="0">
                <a:latin typeface="Times New Roman" panose="02020603050405020304"/>
                <a:cs typeface="Times New Roman" panose="02020603050405020304"/>
              </a:rPr>
              <a:t>(</a:t>
            </a:r>
            <a:r>
              <a:rPr sz="2850" b="1" spc="-160" dirty="0">
                <a:latin typeface="Times New Roman" panose="02020603050405020304"/>
                <a:cs typeface="Times New Roman" panose="02020603050405020304"/>
              </a:rPr>
              <a:t>PSW</a:t>
            </a:r>
            <a:r>
              <a:rPr sz="2850" spc="-160" dirty="0">
                <a:latin typeface="Times New Roman" panose="02020603050405020304"/>
                <a:cs typeface="Times New Roman" panose="02020603050405020304"/>
              </a:rPr>
              <a:t>)</a:t>
            </a:r>
            <a:endParaRPr sz="2850">
              <a:latin typeface="Times New Roman" panose="02020603050405020304"/>
              <a:cs typeface="Times New Roman" panose="02020603050405020304"/>
            </a:endParaRPr>
          </a:p>
          <a:p>
            <a:pPr marL="615950" lvl="1" indent="-252095">
              <a:lnSpc>
                <a:spcPct val="100000"/>
              </a:lnSpc>
              <a:spcBef>
                <a:spcPts val="465"/>
              </a:spcBef>
              <a:buClr>
                <a:srgbClr val="9A2D1F"/>
              </a:buClr>
              <a:buSzPct val="85000"/>
              <a:buFont typeface="Webdings" panose="05030102010509060703"/>
              <a:buChar char=""/>
              <a:tabLst>
                <a:tab pos="616585" algn="l"/>
              </a:tabLst>
            </a:pPr>
            <a:r>
              <a:rPr sz="2650" spc="-110" dirty="0">
                <a:latin typeface="Times New Roman" panose="02020603050405020304"/>
                <a:cs typeface="Times New Roman" panose="02020603050405020304"/>
              </a:rPr>
              <a:t>Condition</a:t>
            </a:r>
            <a:r>
              <a:rPr sz="2650" spc="-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50" spc="-145" dirty="0">
                <a:latin typeface="Times New Roman" panose="02020603050405020304"/>
                <a:cs typeface="Times New Roman" panose="02020603050405020304"/>
              </a:rPr>
              <a:t>codes</a:t>
            </a:r>
            <a:endParaRPr sz="2650">
              <a:latin typeface="Times New Roman" panose="02020603050405020304"/>
              <a:cs typeface="Times New Roman" panose="02020603050405020304"/>
            </a:endParaRPr>
          </a:p>
          <a:p>
            <a:pPr marL="615950" lvl="1" indent="-252095">
              <a:lnSpc>
                <a:spcPct val="100000"/>
              </a:lnSpc>
              <a:spcBef>
                <a:spcPts val="435"/>
              </a:spcBef>
              <a:buClr>
                <a:srgbClr val="9A2D1F"/>
              </a:buClr>
              <a:buSzPct val="85000"/>
              <a:buFont typeface="Webdings" panose="05030102010509060703"/>
              <a:buChar char=""/>
              <a:tabLst>
                <a:tab pos="616585" algn="l"/>
              </a:tabLst>
            </a:pPr>
            <a:r>
              <a:rPr sz="2650" spc="-50" dirty="0">
                <a:latin typeface="Times New Roman" panose="02020603050405020304"/>
                <a:cs typeface="Times New Roman" panose="02020603050405020304"/>
              </a:rPr>
              <a:t>Interrupt</a:t>
            </a:r>
            <a:r>
              <a:rPr sz="2650" spc="-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50" spc="-95" dirty="0">
                <a:latin typeface="Times New Roman" panose="02020603050405020304"/>
                <a:cs typeface="Times New Roman" panose="02020603050405020304"/>
              </a:rPr>
              <a:t>enable/disable</a:t>
            </a:r>
            <a:endParaRPr sz="2650">
              <a:latin typeface="Times New Roman" panose="02020603050405020304"/>
              <a:cs typeface="Times New Roman" panose="02020603050405020304"/>
            </a:endParaRPr>
          </a:p>
          <a:p>
            <a:pPr marL="615950" lvl="1" indent="-252095">
              <a:lnSpc>
                <a:spcPct val="100000"/>
              </a:lnSpc>
              <a:spcBef>
                <a:spcPts val="415"/>
              </a:spcBef>
              <a:buClr>
                <a:srgbClr val="9A2D1F"/>
              </a:buClr>
              <a:buSzPct val="85000"/>
              <a:buFont typeface="Webdings" panose="05030102010509060703"/>
              <a:buChar char=""/>
              <a:tabLst>
                <a:tab pos="616585" algn="l"/>
              </a:tabLst>
            </a:pPr>
            <a:r>
              <a:rPr sz="2650" spc="-70" dirty="0">
                <a:latin typeface="Times New Roman" panose="02020603050405020304"/>
                <a:cs typeface="Times New Roman" panose="02020603050405020304"/>
              </a:rPr>
              <a:t>Supervisor/user</a:t>
            </a:r>
            <a:r>
              <a:rPr sz="2650" spc="-1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50" spc="-130" dirty="0">
                <a:latin typeface="Times New Roman" panose="02020603050405020304"/>
                <a:cs typeface="Times New Roman" panose="02020603050405020304"/>
              </a:rPr>
              <a:t>mode</a:t>
            </a:r>
            <a:endParaRPr sz="265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90600" y="533400"/>
            <a:ext cx="5747385" cy="689610"/>
          </a:xfrm>
          <a:prstGeom prst="rect">
            <a:avLst/>
          </a:prstGeom>
        </p:spPr>
        <p:txBody>
          <a:bodyPr vert="horz" wrap="square" lIns="0" tIns="128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dirty="0"/>
              <a:t>2- Memory </a:t>
            </a:r>
            <a:r>
              <a:rPr lang="en-US" spc="-5" dirty="0"/>
              <a:t>Structure</a:t>
            </a:r>
            <a:endParaRPr lang="en-US" spc="-5" dirty="0"/>
          </a:p>
        </p:txBody>
      </p:sp>
      <p:sp>
        <p:nvSpPr>
          <p:cNvPr id="4" name="object 4"/>
          <p:cNvSpPr txBox="1"/>
          <p:nvPr/>
        </p:nvSpPr>
        <p:spPr>
          <a:xfrm>
            <a:off x="380928" y="1752374"/>
            <a:ext cx="7655345" cy="2843530"/>
          </a:xfrm>
          <a:prstGeom prst="rect">
            <a:avLst/>
          </a:prstGeom>
        </p:spPr>
        <p:txBody>
          <a:bodyPr vert="horz" wrap="square" lIns="0" tIns="76082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590"/>
              </a:spcBef>
              <a:buFont typeface="Wingdings" panose="05000000000000000000"/>
              <a:buChar char=""/>
              <a:tabLst>
                <a:tab pos="354965" algn="l"/>
                <a:tab pos="355600" algn="l"/>
              </a:tabLst>
            </a:pPr>
            <a:r>
              <a:rPr sz="2030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Storage systems organized in</a:t>
            </a:r>
            <a:r>
              <a:rPr sz="2030" spc="-75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030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hierarchy</a:t>
            </a:r>
            <a:endParaRPr sz="2030">
              <a:latin typeface="Arial" panose="020B0604020202020204"/>
              <a:cs typeface="Arial" panose="020B0604020202020204"/>
            </a:endParaRPr>
          </a:p>
          <a:p>
            <a:pPr marL="756285" lvl="1" indent="-287020">
              <a:lnSpc>
                <a:spcPct val="100000"/>
              </a:lnSpc>
              <a:spcBef>
                <a:spcPts val="440"/>
              </a:spcBef>
              <a:buFont typeface="Wingdings" panose="05000000000000000000"/>
              <a:buChar char=""/>
              <a:tabLst>
                <a:tab pos="756920" algn="l"/>
              </a:tabLst>
            </a:pPr>
            <a:r>
              <a:rPr sz="1830" spc="-5" dirty="0">
                <a:latin typeface="Arial" panose="020B0604020202020204"/>
                <a:cs typeface="Arial" panose="020B0604020202020204"/>
              </a:rPr>
              <a:t>Speed</a:t>
            </a:r>
            <a:endParaRPr sz="1830">
              <a:latin typeface="Arial" panose="020B0604020202020204"/>
              <a:cs typeface="Arial" panose="020B0604020202020204"/>
            </a:endParaRPr>
          </a:p>
          <a:p>
            <a:pPr marL="756285" lvl="1" indent="-287020">
              <a:lnSpc>
                <a:spcPct val="100000"/>
              </a:lnSpc>
              <a:spcBef>
                <a:spcPts val="435"/>
              </a:spcBef>
              <a:buFont typeface="Wingdings" panose="05000000000000000000"/>
              <a:buChar char=""/>
              <a:tabLst>
                <a:tab pos="756920" algn="l"/>
              </a:tabLst>
            </a:pPr>
            <a:r>
              <a:rPr sz="1830" spc="-5" dirty="0">
                <a:latin typeface="Arial" panose="020B0604020202020204"/>
                <a:cs typeface="Arial" panose="020B0604020202020204"/>
              </a:rPr>
              <a:t>Cost</a:t>
            </a:r>
            <a:endParaRPr sz="1830">
              <a:latin typeface="Arial" panose="020B0604020202020204"/>
              <a:cs typeface="Arial" panose="020B0604020202020204"/>
            </a:endParaRPr>
          </a:p>
          <a:p>
            <a:pPr marL="756285" lvl="1" indent="-287020">
              <a:lnSpc>
                <a:spcPct val="100000"/>
              </a:lnSpc>
              <a:spcBef>
                <a:spcPts val="435"/>
              </a:spcBef>
              <a:buFont typeface="Wingdings" panose="05000000000000000000"/>
              <a:buChar char=""/>
              <a:tabLst>
                <a:tab pos="756920" algn="l"/>
              </a:tabLst>
            </a:pPr>
            <a:r>
              <a:rPr sz="1830" spc="-5" dirty="0">
                <a:latin typeface="Arial" panose="020B0604020202020204"/>
                <a:cs typeface="Arial" panose="020B0604020202020204"/>
              </a:rPr>
              <a:t>Volatility</a:t>
            </a:r>
            <a:endParaRPr sz="1830">
              <a:latin typeface="Arial" panose="020B0604020202020204"/>
              <a:cs typeface="Arial" panose="020B0604020202020204"/>
            </a:endParaRPr>
          </a:p>
          <a:p>
            <a:pPr lvl="1">
              <a:lnSpc>
                <a:spcPct val="100000"/>
              </a:lnSpc>
              <a:spcBef>
                <a:spcPts val="15"/>
              </a:spcBef>
              <a:buFont typeface="Wingdings" panose="05000000000000000000"/>
              <a:buChar char=""/>
            </a:pPr>
            <a:endParaRPr sz="2945">
              <a:latin typeface="Arial" panose="020B0604020202020204"/>
              <a:cs typeface="Arial" panose="020B0604020202020204"/>
            </a:endParaRPr>
          </a:p>
          <a:p>
            <a:pPr marL="355600" indent="-342900">
              <a:lnSpc>
                <a:spcPct val="100000"/>
              </a:lnSpc>
              <a:buFont typeface="Wingdings" panose="05000000000000000000"/>
              <a:buChar char=""/>
              <a:tabLst>
                <a:tab pos="354965" algn="l"/>
                <a:tab pos="355600" algn="l"/>
              </a:tabLst>
            </a:pPr>
            <a:r>
              <a:rPr sz="2030" i="1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Caching</a:t>
            </a:r>
            <a:endParaRPr sz="2030">
              <a:latin typeface="Arial" panose="020B0604020202020204"/>
              <a:cs typeface="Arial" panose="020B0604020202020204"/>
            </a:endParaRPr>
          </a:p>
          <a:p>
            <a:pPr marL="756285" lvl="1" indent="-287020">
              <a:lnSpc>
                <a:spcPct val="100000"/>
              </a:lnSpc>
              <a:spcBef>
                <a:spcPts val="445"/>
              </a:spcBef>
              <a:buFont typeface="Wingdings" panose="05000000000000000000"/>
              <a:buChar char=""/>
              <a:tabLst>
                <a:tab pos="756920" algn="l"/>
              </a:tabLst>
            </a:pPr>
            <a:r>
              <a:rPr sz="1830" spc="-10" dirty="0">
                <a:latin typeface="Arial" panose="020B0604020202020204"/>
                <a:cs typeface="Arial" panose="020B0604020202020204"/>
              </a:rPr>
              <a:t>copying </a:t>
            </a:r>
            <a:r>
              <a:rPr sz="1830" spc="-5" dirty="0">
                <a:latin typeface="Arial" panose="020B0604020202020204"/>
                <a:cs typeface="Arial" panose="020B0604020202020204"/>
              </a:rPr>
              <a:t>information into faster storage</a:t>
            </a:r>
            <a:r>
              <a:rPr sz="1830" spc="65" dirty="0">
                <a:latin typeface="Arial" panose="020B0604020202020204"/>
                <a:cs typeface="Arial" panose="020B0604020202020204"/>
              </a:rPr>
              <a:t> </a:t>
            </a:r>
            <a:r>
              <a:rPr sz="1830" spc="-5" dirty="0">
                <a:latin typeface="Arial" panose="020B0604020202020204"/>
                <a:cs typeface="Arial" panose="020B0604020202020204"/>
              </a:rPr>
              <a:t>system</a:t>
            </a:r>
            <a:endParaRPr sz="1830">
              <a:latin typeface="Arial" panose="020B0604020202020204"/>
              <a:cs typeface="Arial" panose="020B0604020202020204"/>
            </a:endParaRPr>
          </a:p>
          <a:p>
            <a:pPr marL="756285" lvl="1" indent="-287020">
              <a:lnSpc>
                <a:spcPct val="100000"/>
              </a:lnSpc>
              <a:spcBef>
                <a:spcPts val="430"/>
              </a:spcBef>
              <a:buFont typeface="Wingdings" panose="05000000000000000000"/>
              <a:buChar char=""/>
              <a:tabLst>
                <a:tab pos="756920" algn="l"/>
              </a:tabLst>
            </a:pPr>
            <a:r>
              <a:rPr sz="1830" spc="-5" dirty="0">
                <a:latin typeface="Arial" panose="020B0604020202020204"/>
                <a:cs typeface="Arial" panose="020B0604020202020204"/>
              </a:rPr>
              <a:t>main memory can be </a:t>
            </a:r>
            <a:r>
              <a:rPr sz="1830" spc="-10" dirty="0">
                <a:latin typeface="Arial" panose="020B0604020202020204"/>
                <a:cs typeface="Arial" panose="020B0604020202020204"/>
              </a:rPr>
              <a:t>viewed </a:t>
            </a:r>
            <a:r>
              <a:rPr sz="1830" spc="-5" dirty="0">
                <a:latin typeface="Arial" panose="020B0604020202020204"/>
                <a:cs typeface="Arial" panose="020B0604020202020204"/>
              </a:rPr>
              <a:t>as a </a:t>
            </a:r>
            <a:r>
              <a:rPr sz="1830" dirty="0">
                <a:latin typeface="Arial" panose="020B0604020202020204"/>
                <a:cs typeface="Arial" panose="020B0604020202020204"/>
              </a:rPr>
              <a:t>last </a:t>
            </a:r>
            <a:r>
              <a:rPr sz="1830" i="1" spc="-5" dirty="0">
                <a:latin typeface="Arial" panose="020B0604020202020204"/>
                <a:cs typeface="Arial" panose="020B0604020202020204"/>
              </a:rPr>
              <a:t>cache </a:t>
            </a:r>
            <a:r>
              <a:rPr sz="1830" dirty="0">
                <a:latin typeface="Arial" panose="020B0604020202020204"/>
                <a:cs typeface="Arial" panose="020B0604020202020204"/>
              </a:rPr>
              <a:t>for </a:t>
            </a:r>
            <a:r>
              <a:rPr sz="1830" spc="-5" dirty="0">
                <a:latin typeface="Arial" panose="020B0604020202020204"/>
                <a:cs typeface="Arial" panose="020B0604020202020204"/>
              </a:rPr>
              <a:t>secondary</a:t>
            </a:r>
            <a:r>
              <a:rPr sz="1830" spc="140" dirty="0">
                <a:latin typeface="Arial" panose="020B0604020202020204"/>
                <a:cs typeface="Arial" panose="020B0604020202020204"/>
              </a:rPr>
              <a:t> </a:t>
            </a:r>
            <a:r>
              <a:rPr sz="1830" spc="-5" dirty="0">
                <a:latin typeface="Arial" panose="020B0604020202020204"/>
                <a:cs typeface="Arial" panose="020B0604020202020204"/>
              </a:rPr>
              <a:t>storage</a:t>
            </a:r>
            <a:endParaRPr sz="183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57200" y="381000"/>
            <a:ext cx="6390005" cy="689610"/>
          </a:xfrm>
          <a:prstGeom prst="rect">
            <a:avLst/>
          </a:prstGeom>
        </p:spPr>
        <p:txBody>
          <a:bodyPr vert="horz" wrap="square" lIns="0" tIns="128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Storage-Device</a:t>
            </a:r>
            <a:r>
              <a:rPr spc="-85" dirty="0"/>
              <a:t> </a:t>
            </a:r>
            <a:r>
              <a:rPr spc="-5" dirty="0"/>
              <a:t>Hierarchy</a:t>
            </a:r>
            <a:endParaRPr spc="-5" dirty="0"/>
          </a:p>
        </p:txBody>
      </p:sp>
      <p:grpSp>
        <p:nvGrpSpPr>
          <p:cNvPr id="7" name="object 7"/>
          <p:cNvGrpSpPr/>
          <p:nvPr/>
        </p:nvGrpSpPr>
        <p:grpSpPr>
          <a:xfrm>
            <a:off x="1827534" y="1642403"/>
            <a:ext cx="6305843" cy="4853823"/>
            <a:chOff x="1799844" y="1219200"/>
            <a:chExt cx="6210300" cy="4780280"/>
          </a:xfrm>
        </p:grpSpPr>
        <p:sp>
          <p:nvSpPr>
            <p:cNvPr id="8" name="object 8"/>
            <p:cNvSpPr/>
            <p:nvPr/>
          </p:nvSpPr>
          <p:spPr>
            <a:xfrm>
              <a:off x="1857756" y="1277111"/>
              <a:ext cx="6094476" cy="4660322"/>
            </a:xfrm>
            <a:prstGeom prst="rect">
              <a:avLst/>
            </a:prstGeom>
            <a:blipFill>
              <a:blip r:embed="rId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830"/>
            </a:p>
          </p:txBody>
        </p:sp>
        <p:sp>
          <p:nvSpPr>
            <p:cNvPr id="9" name="object 9"/>
            <p:cNvSpPr/>
            <p:nvPr/>
          </p:nvSpPr>
          <p:spPr>
            <a:xfrm>
              <a:off x="1799844" y="1219199"/>
              <a:ext cx="6210300" cy="4780280"/>
            </a:xfrm>
            <a:custGeom>
              <a:avLst/>
              <a:gdLst/>
              <a:ahLst/>
              <a:cxnLst/>
              <a:rect l="l" t="t" r="r" b="b"/>
              <a:pathLst>
                <a:path w="6210300" h="4780280">
                  <a:moveTo>
                    <a:pt x="6163945" y="46990"/>
                  </a:moveTo>
                  <a:lnTo>
                    <a:pt x="46355" y="46990"/>
                  </a:lnTo>
                  <a:lnTo>
                    <a:pt x="46355" y="58420"/>
                  </a:lnTo>
                  <a:lnTo>
                    <a:pt x="46355" y="4723130"/>
                  </a:lnTo>
                  <a:lnTo>
                    <a:pt x="46355" y="4734560"/>
                  </a:lnTo>
                  <a:lnTo>
                    <a:pt x="6163945" y="4734560"/>
                  </a:lnTo>
                  <a:lnTo>
                    <a:pt x="6163945" y="4723130"/>
                  </a:lnTo>
                  <a:lnTo>
                    <a:pt x="57912" y="4723130"/>
                  </a:lnTo>
                  <a:lnTo>
                    <a:pt x="57912" y="58420"/>
                  </a:lnTo>
                  <a:lnTo>
                    <a:pt x="6152388" y="58420"/>
                  </a:lnTo>
                  <a:lnTo>
                    <a:pt x="6152388" y="4722876"/>
                  </a:lnTo>
                  <a:lnTo>
                    <a:pt x="6163945" y="4722876"/>
                  </a:lnTo>
                  <a:lnTo>
                    <a:pt x="6163945" y="58420"/>
                  </a:lnTo>
                  <a:lnTo>
                    <a:pt x="6163945" y="57912"/>
                  </a:lnTo>
                  <a:lnTo>
                    <a:pt x="6163945" y="46990"/>
                  </a:lnTo>
                  <a:close/>
                </a:path>
                <a:path w="6210300" h="4780280">
                  <a:moveTo>
                    <a:pt x="6210300" y="0"/>
                  </a:moveTo>
                  <a:lnTo>
                    <a:pt x="0" y="0"/>
                  </a:lnTo>
                  <a:lnTo>
                    <a:pt x="0" y="34290"/>
                  </a:lnTo>
                  <a:lnTo>
                    <a:pt x="0" y="4745990"/>
                  </a:lnTo>
                  <a:lnTo>
                    <a:pt x="0" y="4780280"/>
                  </a:lnTo>
                  <a:lnTo>
                    <a:pt x="6210300" y="4780280"/>
                  </a:lnTo>
                  <a:lnTo>
                    <a:pt x="6210300" y="4746053"/>
                  </a:lnTo>
                  <a:lnTo>
                    <a:pt x="6210300" y="34798"/>
                  </a:lnTo>
                  <a:lnTo>
                    <a:pt x="6175502" y="34798"/>
                  </a:lnTo>
                  <a:lnTo>
                    <a:pt x="6175502" y="4745990"/>
                  </a:lnTo>
                  <a:lnTo>
                    <a:pt x="34798" y="4745990"/>
                  </a:lnTo>
                  <a:lnTo>
                    <a:pt x="34798" y="34290"/>
                  </a:lnTo>
                  <a:lnTo>
                    <a:pt x="6210300" y="34290"/>
                  </a:lnTo>
                  <a:lnTo>
                    <a:pt x="62103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830"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209800" y="685800"/>
            <a:ext cx="6066155" cy="689610"/>
          </a:xfrm>
          <a:prstGeom prst="rect">
            <a:avLst/>
          </a:prstGeom>
        </p:spPr>
        <p:txBody>
          <a:bodyPr vert="horz" wrap="square" lIns="0" tIns="128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Memory</a:t>
            </a:r>
            <a:r>
              <a:rPr spc="-25" dirty="0"/>
              <a:t> </a:t>
            </a:r>
            <a:r>
              <a:rPr spc="-5" dirty="0"/>
              <a:t>Hierarchy</a:t>
            </a:r>
            <a:endParaRPr spc="-5" dirty="0"/>
          </a:p>
        </p:txBody>
      </p:sp>
      <p:sp>
        <p:nvSpPr>
          <p:cNvPr id="4" name="object 4"/>
          <p:cNvSpPr/>
          <p:nvPr/>
        </p:nvSpPr>
        <p:spPr>
          <a:xfrm>
            <a:off x="481681" y="2546200"/>
            <a:ext cx="9037568" cy="2747884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38200" y="914400"/>
            <a:ext cx="3284220" cy="689610"/>
          </a:xfrm>
          <a:prstGeom prst="rect">
            <a:avLst/>
          </a:prstGeom>
        </p:spPr>
        <p:txBody>
          <a:bodyPr vert="horz" wrap="square" lIns="0" tIns="128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Caching</a:t>
            </a:r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380928" y="2133564"/>
            <a:ext cx="9186672" cy="2811145"/>
          </a:xfrm>
          <a:prstGeom prst="rect">
            <a:avLst/>
          </a:prstGeom>
        </p:spPr>
        <p:txBody>
          <a:bodyPr vert="horz" wrap="square" lIns="0" tIns="1354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5"/>
              </a:spcBef>
              <a:buFont typeface="Wingdings" panose="05000000000000000000"/>
              <a:buChar char=""/>
              <a:tabLst>
                <a:tab pos="354965" algn="l"/>
                <a:tab pos="355600" algn="l"/>
              </a:tabLst>
            </a:pPr>
            <a:r>
              <a:rPr sz="2030" spc="5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Use </a:t>
            </a:r>
            <a:r>
              <a:rPr sz="2030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of high-speed memory to hold recently-accessed</a:t>
            </a:r>
            <a:r>
              <a:rPr sz="2030" spc="-170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030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data</a:t>
            </a:r>
            <a:endParaRPr sz="2030">
              <a:latin typeface="Arial" panose="020B0604020202020204"/>
              <a:cs typeface="Arial" panose="020B0604020202020204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lr>
                <a:srgbClr val="3333CC"/>
              </a:buClr>
              <a:buFont typeface="Wingdings" panose="05000000000000000000"/>
              <a:buChar char=""/>
            </a:pPr>
            <a:endParaRPr sz="2945">
              <a:latin typeface="Arial" panose="020B0604020202020204"/>
              <a:cs typeface="Arial" panose="020B0604020202020204"/>
            </a:endParaRPr>
          </a:p>
          <a:p>
            <a:pPr marL="355600" indent="-342900">
              <a:lnSpc>
                <a:spcPct val="100000"/>
              </a:lnSpc>
              <a:buFont typeface="Wingdings" panose="05000000000000000000"/>
              <a:buChar char=""/>
              <a:tabLst>
                <a:tab pos="354965" algn="l"/>
                <a:tab pos="355600" algn="l"/>
              </a:tabLst>
            </a:pPr>
            <a:r>
              <a:rPr sz="2030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Requires a </a:t>
            </a:r>
            <a:r>
              <a:rPr sz="2030" i="1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cache </a:t>
            </a:r>
            <a:r>
              <a:rPr sz="2030" i="1" spc="-5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management</a:t>
            </a:r>
            <a:r>
              <a:rPr sz="2030" i="1" spc="-95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030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policy</a:t>
            </a:r>
            <a:endParaRPr sz="2030">
              <a:latin typeface="Arial" panose="020B0604020202020204"/>
              <a:cs typeface="Arial" panose="020B0604020202020204"/>
            </a:endParaRPr>
          </a:p>
          <a:p>
            <a:pPr marL="756285" lvl="1" indent="-287020">
              <a:lnSpc>
                <a:spcPct val="100000"/>
              </a:lnSpc>
              <a:spcBef>
                <a:spcPts val="440"/>
              </a:spcBef>
              <a:buFont typeface="Wingdings" panose="05000000000000000000"/>
              <a:buChar char=""/>
              <a:tabLst>
                <a:tab pos="756920" algn="l"/>
              </a:tabLst>
            </a:pPr>
            <a:r>
              <a:rPr sz="1830" spc="-5" dirty="0">
                <a:latin typeface="Arial" panose="020B0604020202020204"/>
                <a:cs typeface="Arial" panose="020B0604020202020204"/>
              </a:rPr>
              <a:t>Write-through </a:t>
            </a:r>
            <a:r>
              <a:rPr sz="1830" dirty="0">
                <a:latin typeface="Arial" panose="020B0604020202020204"/>
                <a:cs typeface="Arial" panose="020B0604020202020204"/>
              </a:rPr>
              <a:t>vs.</a:t>
            </a:r>
            <a:r>
              <a:rPr sz="1830" spc="5" dirty="0">
                <a:latin typeface="Arial" panose="020B0604020202020204"/>
                <a:cs typeface="Arial" panose="020B0604020202020204"/>
              </a:rPr>
              <a:t> </a:t>
            </a:r>
            <a:r>
              <a:rPr sz="1830" spc="-5" dirty="0">
                <a:latin typeface="Arial" panose="020B0604020202020204"/>
                <a:cs typeface="Arial" panose="020B0604020202020204"/>
              </a:rPr>
              <a:t>Write-back</a:t>
            </a:r>
            <a:endParaRPr sz="1830">
              <a:latin typeface="Arial" panose="020B0604020202020204"/>
              <a:cs typeface="Arial" panose="020B0604020202020204"/>
            </a:endParaRPr>
          </a:p>
          <a:p>
            <a:pPr lvl="1">
              <a:lnSpc>
                <a:spcPct val="100000"/>
              </a:lnSpc>
              <a:spcBef>
                <a:spcPts val="15"/>
              </a:spcBef>
              <a:buFont typeface="Wingdings" panose="05000000000000000000"/>
              <a:buChar char=""/>
            </a:pPr>
            <a:endParaRPr sz="2690">
              <a:latin typeface="Arial" panose="020B0604020202020204"/>
              <a:cs typeface="Arial" panose="020B0604020202020204"/>
            </a:endParaRPr>
          </a:p>
          <a:p>
            <a:pPr marL="355600" indent="-342900">
              <a:lnSpc>
                <a:spcPct val="100000"/>
              </a:lnSpc>
              <a:spcBef>
                <a:spcPts val="5"/>
              </a:spcBef>
              <a:buFont typeface="Wingdings" panose="05000000000000000000"/>
              <a:buChar char=""/>
              <a:tabLst>
                <a:tab pos="354965" algn="l"/>
                <a:tab pos="355600" algn="l"/>
              </a:tabLst>
            </a:pPr>
            <a:r>
              <a:rPr sz="2030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Caching introduces another level in storage hierarchy. This requires data</a:t>
            </a:r>
            <a:r>
              <a:rPr sz="2030" spc="-60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030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that</a:t>
            </a:r>
            <a:endParaRPr sz="2030">
              <a:latin typeface="Arial" panose="020B0604020202020204"/>
              <a:cs typeface="Arial" panose="020B0604020202020204"/>
            </a:endParaRPr>
          </a:p>
          <a:p>
            <a:pPr marL="355600">
              <a:lnSpc>
                <a:spcPct val="100000"/>
              </a:lnSpc>
            </a:pPr>
            <a:r>
              <a:rPr sz="2030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is simultaneously stored in more than one level to be</a:t>
            </a:r>
            <a:r>
              <a:rPr sz="2030" spc="-180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030" i="1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consistent</a:t>
            </a:r>
            <a:endParaRPr sz="2030">
              <a:latin typeface="Arial" panose="020B0604020202020204"/>
              <a:cs typeface="Arial" panose="020B0604020202020204"/>
            </a:endParaRPr>
          </a:p>
          <a:p>
            <a:pPr marL="756285" lvl="1" indent="-287020">
              <a:lnSpc>
                <a:spcPct val="100000"/>
              </a:lnSpc>
              <a:spcBef>
                <a:spcPts val="440"/>
              </a:spcBef>
              <a:buFont typeface="Wingdings" panose="05000000000000000000"/>
              <a:buChar char=""/>
              <a:tabLst>
                <a:tab pos="756920" algn="l"/>
              </a:tabLst>
            </a:pPr>
            <a:r>
              <a:rPr sz="1830" spc="-5" dirty="0">
                <a:latin typeface="Arial" panose="020B0604020202020204"/>
                <a:cs typeface="Arial" panose="020B0604020202020204"/>
              </a:rPr>
              <a:t>Cache</a:t>
            </a:r>
            <a:r>
              <a:rPr sz="1830" dirty="0">
                <a:latin typeface="Arial" panose="020B0604020202020204"/>
                <a:cs typeface="Arial" panose="020B0604020202020204"/>
              </a:rPr>
              <a:t> </a:t>
            </a:r>
            <a:r>
              <a:rPr sz="1830" spc="-5" dirty="0">
                <a:latin typeface="Arial" panose="020B0604020202020204"/>
                <a:cs typeface="Arial" panose="020B0604020202020204"/>
              </a:rPr>
              <a:t>coherency</a:t>
            </a:r>
            <a:endParaRPr sz="183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57200" y="990600"/>
            <a:ext cx="9081135" cy="689610"/>
          </a:xfrm>
          <a:prstGeom prst="rect">
            <a:avLst/>
          </a:prstGeom>
        </p:spPr>
        <p:txBody>
          <a:bodyPr vert="horz" wrap="square" lIns="0" tIns="128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Migration </a:t>
            </a:r>
            <a:r>
              <a:rPr dirty="0"/>
              <a:t>of A From Disk to</a:t>
            </a:r>
            <a:r>
              <a:rPr spc="10" dirty="0"/>
              <a:t> </a:t>
            </a:r>
            <a:r>
              <a:rPr dirty="0"/>
              <a:t>Register</a:t>
            </a:r>
            <a:endParaRPr dirty="0"/>
          </a:p>
        </p:txBody>
      </p:sp>
      <p:grpSp>
        <p:nvGrpSpPr>
          <p:cNvPr id="4" name="object 4"/>
          <p:cNvGrpSpPr/>
          <p:nvPr/>
        </p:nvGrpSpPr>
        <p:grpSpPr>
          <a:xfrm>
            <a:off x="297110" y="2764302"/>
            <a:ext cx="9425881" cy="1312750"/>
            <a:chOff x="292608" y="2324100"/>
            <a:chExt cx="9283065" cy="1292860"/>
          </a:xfrm>
        </p:grpSpPr>
        <p:sp>
          <p:nvSpPr>
            <p:cNvPr id="5" name="object 5"/>
            <p:cNvSpPr/>
            <p:nvPr/>
          </p:nvSpPr>
          <p:spPr>
            <a:xfrm>
              <a:off x="350520" y="2382011"/>
              <a:ext cx="9166860" cy="1176527"/>
            </a:xfrm>
            <a:prstGeom prst="rect">
              <a:avLst/>
            </a:prstGeom>
            <a:blipFill>
              <a:blip r:embed="rId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830"/>
            </a:p>
          </p:txBody>
        </p:sp>
        <p:sp>
          <p:nvSpPr>
            <p:cNvPr id="6" name="object 6"/>
            <p:cNvSpPr/>
            <p:nvPr/>
          </p:nvSpPr>
          <p:spPr>
            <a:xfrm>
              <a:off x="292608" y="2324099"/>
              <a:ext cx="9283065" cy="1292860"/>
            </a:xfrm>
            <a:custGeom>
              <a:avLst/>
              <a:gdLst/>
              <a:ahLst/>
              <a:cxnLst/>
              <a:rect l="l" t="t" r="r" b="b"/>
              <a:pathLst>
                <a:path w="9283065" h="1292860">
                  <a:moveTo>
                    <a:pt x="9236329" y="46990"/>
                  </a:moveTo>
                  <a:lnTo>
                    <a:pt x="9224772" y="46990"/>
                  </a:lnTo>
                  <a:lnTo>
                    <a:pt x="9224772" y="58420"/>
                  </a:lnTo>
                  <a:lnTo>
                    <a:pt x="9224772" y="1234440"/>
                  </a:lnTo>
                  <a:lnTo>
                    <a:pt x="57912" y="1234440"/>
                  </a:lnTo>
                  <a:lnTo>
                    <a:pt x="57912" y="58420"/>
                  </a:lnTo>
                  <a:lnTo>
                    <a:pt x="9224772" y="58420"/>
                  </a:lnTo>
                  <a:lnTo>
                    <a:pt x="9224772" y="46990"/>
                  </a:lnTo>
                  <a:lnTo>
                    <a:pt x="46329" y="46990"/>
                  </a:lnTo>
                  <a:lnTo>
                    <a:pt x="46329" y="58420"/>
                  </a:lnTo>
                  <a:lnTo>
                    <a:pt x="46329" y="1234440"/>
                  </a:lnTo>
                  <a:lnTo>
                    <a:pt x="46329" y="1245870"/>
                  </a:lnTo>
                  <a:lnTo>
                    <a:pt x="9236329" y="1245870"/>
                  </a:lnTo>
                  <a:lnTo>
                    <a:pt x="9236329" y="1234440"/>
                  </a:lnTo>
                  <a:lnTo>
                    <a:pt x="9236329" y="58420"/>
                  </a:lnTo>
                  <a:lnTo>
                    <a:pt x="9236329" y="57912"/>
                  </a:lnTo>
                  <a:lnTo>
                    <a:pt x="9236329" y="46990"/>
                  </a:lnTo>
                  <a:close/>
                </a:path>
                <a:path w="9283065" h="1292860">
                  <a:moveTo>
                    <a:pt x="9282684" y="0"/>
                  </a:moveTo>
                  <a:lnTo>
                    <a:pt x="0" y="0"/>
                  </a:lnTo>
                  <a:lnTo>
                    <a:pt x="0" y="34290"/>
                  </a:lnTo>
                  <a:lnTo>
                    <a:pt x="0" y="1257300"/>
                  </a:lnTo>
                  <a:lnTo>
                    <a:pt x="0" y="1292860"/>
                  </a:lnTo>
                  <a:lnTo>
                    <a:pt x="9282684" y="1292860"/>
                  </a:lnTo>
                  <a:lnTo>
                    <a:pt x="9282684" y="1257554"/>
                  </a:lnTo>
                  <a:lnTo>
                    <a:pt x="9282684" y="1257300"/>
                  </a:lnTo>
                  <a:lnTo>
                    <a:pt x="9282684" y="34798"/>
                  </a:lnTo>
                  <a:lnTo>
                    <a:pt x="9247886" y="34798"/>
                  </a:lnTo>
                  <a:lnTo>
                    <a:pt x="9247886" y="1257300"/>
                  </a:lnTo>
                  <a:lnTo>
                    <a:pt x="34747" y="1257300"/>
                  </a:lnTo>
                  <a:lnTo>
                    <a:pt x="34747" y="34290"/>
                  </a:lnTo>
                  <a:lnTo>
                    <a:pt x="9282684" y="34290"/>
                  </a:lnTo>
                  <a:lnTo>
                    <a:pt x="928268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830"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90600" y="533400"/>
            <a:ext cx="4813935" cy="689610"/>
          </a:xfrm>
          <a:prstGeom prst="rect">
            <a:avLst/>
          </a:prstGeom>
        </p:spPr>
        <p:txBody>
          <a:bodyPr vert="horz" wrap="square" lIns="0" tIns="128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5" dirty="0"/>
              <a:t>3- </a:t>
            </a:r>
            <a:r>
              <a:rPr spc="-5" dirty="0"/>
              <a:t>I/O</a:t>
            </a:r>
            <a:r>
              <a:rPr spc="-35" dirty="0"/>
              <a:t> </a:t>
            </a:r>
            <a:r>
              <a:rPr spc="-5" dirty="0"/>
              <a:t>Structure</a:t>
            </a:r>
            <a:endParaRPr spc="-5" dirty="0"/>
          </a:p>
        </p:txBody>
      </p:sp>
      <p:sp>
        <p:nvSpPr>
          <p:cNvPr id="4" name="object 4"/>
          <p:cNvSpPr txBox="1"/>
          <p:nvPr/>
        </p:nvSpPr>
        <p:spPr>
          <a:xfrm>
            <a:off x="436173" y="1373279"/>
            <a:ext cx="9135090" cy="4337685"/>
          </a:xfrm>
          <a:prstGeom prst="rect">
            <a:avLst/>
          </a:prstGeom>
        </p:spPr>
        <p:txBody>
          <a:bodyPr vert="horz" wrap="square" lIns="0" tIns="76082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590"/>
              </a:spcBef>
              <a:buFont typeface="Wingdings" panose="05000000000000000000"/>
              <a:buChar char=""/>
              <a:tabLst>
                <a:tab pos="354965" algn="l"/>
                <a:tab pos="355600" algn="l"/>
              </a:tabLst>
            </a:pPr>
            <a:r>
              <a:rPr sz="2030" spc="-5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After </a:t>
            </a:r>
            <a:r>
              <a:rPr sz="2030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I/O starts, control returns to user program only upon I/O</a:t>
            </a:r>
            <a:r>
              <a:rPr sz="2030" spc="-165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030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completion</a:t>
            </a:r>
            <a:endParaRPr sz="2030">
              <a:latin typeface="Arial" panose="020B0604020202020204"/>
              <a:cs typeface="Arial" panose="020B0604020202020204"/>
            </a:endParaRPr>
          </a:p>
          <a:p>
            <a:pPr marL="756285" lvl="1" indent="-287020">
              <a:lnSpc>
                <a:spcPct val="100000"/>
              </a:lnSpc>
              <a:spcBef>
                <a:spcPts val="440"/>
              </a:spcBef>
              <a:buFont typeface="Wingdings" panose="05000000000000000000"/>
              <a:buChar char=""/>
              <a:tabLst>
                <a:tab pos="756920" algn="l"/>
              </a:tabLst>
            </a:pPr>
            <a:r>
              <a:rPr sz="1830" dirty="0">
                <a:latin typeface="Arial" panose="020B0604020202020204"/>
                <a:cs typeface="Arial" panose="020B0604020202020204"/>
              </a:rPr>
              <a:t>Wait </a:t>
            </a:r>
            <a:r>
              <a:rPr sz="1830" spc="-5" dirty="0">
                <a:latin typeface="Arial" panose="020B0604020202020204"/>
                <a:cs typeface="Arial" panose="020B0604020202020204"/>
              </a:rPr>
              <a:t>instruction idles </a:t>
            </a:r>
            <a:r>
              <a:rPr sz="1830" dirty="0">
                <a:latin typeface="Arial" panose="020B0604020202020204"/>
                <a:cs typeface="Arial" panose="020B0604020202020204"/>
              </a:rPr>
              <a:t>the </a:t>
            </a:r>
            <a:r>
              <a:rPr sz="1830" spc="-5" dirty="0">
                <a:latin typeface="Arial" panose="020B0604020202020204"/>
                <a:cs typeface="Arial" panose="020B0604020202020204"/>
              </a:rPr>
              <a:t>CPU until </a:t>
            </a:r>
            <a:r>
              <a:rPr sz="1830" dirty="0">
                <a:latin typeface="Arial" panose="020B0604020202020204"/>
                <a:cs typeface="Arial" panose="020B0604020202020204"/>
              </a:rPr>
              <a:t>the </a:t>
            </a:r>
            <a:r>
              <a:rPr sz="1830" spc="-10" dirty="0">
                <a:latin typeface="Arial" panose="020B0604020202020204"/>
                <a:cs typeface="Arial" panose="020B0604020202020204"/>
              </a:rPr>
              <a:t>next</a:t>
            </a:r>
            <a:r>
              <a:rPr sz="1830" spc="40" dirty="0">
                <a:latin typeface="Arial" panose="020B0604020202020204"/>
                <a:cs typeface="Arial" panose="020B0604020202020204"/>
              </a:rPr>
              <a:t> </a:t>
            </a:r>
            <a:r>
              <a:rPr sz="1830" spc="-5" dirty="0">
                <a:latin typeface="Arial" panose="020B0604020202020204"/>
                <a:cs typeface="Arial" panose="020B0604020202020204"/>
              </a:rPr>
              <a:t>interrupt</a:t>
            </a:r>
            <a:endParaRPr sz="1830">
              <a:latin typeface="Arial" panose="020B0604020202020204"/>
              <a:cs typeface="Arial" panose="020B0604020202020204"/>
            </a:endParaRPr>
          </a:p>
          <a:p>
            <a:pPr marL="756285" lvl="1" indent="-287020">
              <a:lnSpc>
                <a:spcPct val="100000"/>
              </a:lnSpc>
              <a:spcBef>
                <a:spcPts val="435"/>
              </a:spcBef>
              <a:buFont typeface="Wingdings" panose="05000000000000000000"/>
              <a:buChar char=""/>
              <a:tabLst>
                <a:tab pos="756920" algn="l"/>
              </a:tabLst>
            </a:pPr>
            <a:r>
              <a:rPr sz="1830" dirty="0">
                <a:latin typeface="Arial" panose="020B0604020202020204"/>
                <a:cs typeface="Arial" panose="020B0604020202020204"/>
              </a:rPr>
              <a:t>Wait </a:t>
            </a:r>
            <a:r>
              <a:rPr sz="1830" spc="-5" dirty="0">
                <a:latin typeface="Arial" panose="020B0604020202020204"/>
                <a:cs typeface="Arial" panose="020B0604020202020204"/>
              </a:rPr>
              <a:t>loop (contention </a:t>
            </a:r>
            <a:r>
              <a:rPr sz="1830" dirty="0">
                <a:latin typeface="Arial" panose="020B0604020202020204"/>
                <a:cs typeface="Arial" panose="020B0604020202020204"/>
              </a:rPr>
              <a:t>for </a:t>
            </a:r>
            <a:r>
              <a:rPr sz="1830" spc="-5" dirty="0">
                <a:latin typeface="Arial" panose="020B0604020202020204"/>
                <a:cs typeface="Arial" panose="020B0604020202020204"/>
              </a:rPr>
              <a:t>memory</a:t>
            </a:r>
            <a:r>
              <a:rPr sz="1830" spc="15" dirty="0">
                <a:latin typeface="Arial" panose="020B0604020202020204"/>
                <a:cs typeface="Arial" panose="020B0604020202020204"/>
              </a:rPr>
              <a:t> </a:t>
            </a:r>
            <a:r>
              <a:rPr sz="1830" spc="-5" dirty="0">
                <a:latin typeface="Arial" panose="020B0604020202020204"/>
                <a:cs typeface="Arial" panose="020B0604020202020204"/>
              </a:rPr>
              <a:t>access)</a:t>
            </a:r>
            <a:endParaRPr sz="1830">
              <a:latin typeface="Arial" panose="020B0604020202020204"/>
              <a:cs typeface="Arial" panose="020B0604020202020204"/>
            </a:endParaRPr>
          </a:p>
          <a:p>
            <a:pPr marL="756285" lvl="1" indent="-287020">
              <a:lnSpc>
                <a:spcPct val="100000"/>
              </a:lnSpc>
              <a:spcBef>
                <a:spcPts val="435"/>
              </a:spcBef>
              <a:buFont typeface="Wingdings" panose="05000000000000000000"/>
              <a:buChar char=""/>
              <a:tabLst>
                <a:tab pos="756920" algn="l"/>
              </a:tabLst>
            </a:pPr>
            <a:r>
              <a:rPr sz="1830" dirty="0">
                <a:latin typeface="Arial" panose="020B0604020202020204"/>
                <a:cs typeface="Arial" panose="020B0604020202020204"/>
              </a:rPr>
              <a:t>At most </a:t>
            </a:r>
            <a:r>
              <a:rPr sz="1830" spc="-5" dirty="0">
                <a:latin typeface="Arial" panose="020B0604020202020204"/>
                <a:cs typeface="Arial" panose="020B0604020202020204"/>
              </a:rPr>
              <a:t>one </a:t>
            </a:r>
            <a:r>
              <a:rPr sz="1830" dirty="0">
                <a:latin typeface="Arial" panose="020B0604020202020204"/>
                <a:cs typeface="Arial" panose="020B0604020202020204"/>
              </a:rPr>
              <a:t>I/O </a:t>
            </a:r>
            <a:r>
              <a:rPr sz="1830" spc="-5" dirty="0">
                <a:latin typeface="Arial" panose="020B0604020202020204"/>
                <a:cs typeface="Arial" panose="020B0604020202020204"/>
              </a:rPr>
              <a:t>request is outstanding </a:t>
            </a:r>
            <a:r>
              <a:rPr sz="1830" dirty="0">
                <a:latin typeface="Arial" panose="020B0604020202020204"/>
                <a:cs typeface="Arial" panose="020B0604020202020204"/>
              </a:rPr>
              <a:t>at </a:t>
            </a:r>
            <a:r>
              <a:rPr sz="1830" spc="-5" dirty="0">
                <a:latin typeface="Arial" panose="020B0604020202020204"/>
                <a:cs typeface="Arial" panose="020B0604020202020204"/>
              </a:rPr>
              <a:t>a time, no simultaneous </a:t>
            </a:r>
            <a:r>
              <a:rPr sz="1830" dirty="0">
                <a:latin typeface="Arial" panose="020B0604020202020204"/>
                <a:cs typeface="Arial" panose="020B0604020202020204"/>
              </a:rPr>
              <a:t>I/O</a:t>
            </a:r>
            <a:r>
              <a:rPr sz="1830" spc="90" dirty="0">
                <a:latin typeface="Arial" panose="020B0604020202020204"/>
                <a:cs typeface="Arial" panose="020B0604020202020204"/>
              </a:rPr>
              <a:t> </a:t>
            </a:r>
            <a:r>
              <a:rPr sz="1830" spc="-5" dirty="0">
                <a:latin typeface="Arial" panose="020B0604020202020204"/>
                <a:cs typeface="Arial" panose="020B0604020202020204"/>
              </a:rPr>
              <a:t>processing</a:t>
            </a:r>
            <a:endParaRPr sz="1830">
              <a:latin typeface="Arial" panose="020B0604020202020204"/>
              <a:cs typeface="Arial" panose="020B0604020202020204"/>
            </a:endParaRPr>
          </a:p>
          <a:p>
            <a:pPr lvl="1">
              <a:lnSpc>
                <a:spcPct val="100000"/>
              </a:lnSpc>
              <a:spcBef>
                <a:spcPts val="15"/>
              </a:spcBef>
              <a:buFont typeface="Wingdings" panose="05000000000000000000"/>
              <a:buChar char=""/>
            </a:pPr>
            <a:endParaRPr sz="2945">
              <a:latin typeface="Arial" panose="020B0604020202020204"/>
              <a:cs typeface="Arial" panose="020B0604020202020204"/>
            </a:endParaRPr>
          </a:p>
          <a:p>
            <a:pPr marL="355600" indent="-342900">
              <a:lnSpc>
                <a:spcPct val="100000"/>
              </a:lnSpc>
              <a:buFont typeface="Wingdings" panose="05000000000000000000"/>
              <a:buChar char=""/>
              <a:tabLst>
                <a:tab pos="354965" algn="l"/>
                <a:tab pos="355600" algn="l"/>
              </a:tabLst>
            </a:pPr>
            <a:r>
              <a:rPr sz="2030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After </a:t>
            </a:r>
            <a:r>
              <a:rPr sz="2030" spc="-5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I/O </a:t>
            </a:r>
            <a:r>
              <a:rPr sz="2030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starts, control returns to user </a:t>
            </a:r>
            <a:r>
              <a:rPr sz="2030" spc="5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program </a:t>
            </a:r>
            <a:r>
              <a:rPr sz="2030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without waiting for</a:t>
            </a:r>
            <a:r>
              <a:rPr sz="2030" spc="-210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030" spc="-5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I/O</a:t>
            </a:r>
            <a:endParaRPr sz="2030">
              <a:latin typeface="Arial" panose="020B0604020202020204"/>
              <a:cs typeface="Arial" panose="020B0604020202020204"/>
            </a:endParaRPr>
          </a:p>
          <a:p>
            <a:pPr marL="355600">
              <a:lnSpc>
                <a:spcPct val="100000"/>
              </a:lnSpc>
              <a:spcBef>
                <a:spcPts val="5"/>
              </a:spcBef>
            </a:pPr>
            <a:r>
              <a:rPr sz="2030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completion</a:t>
            </a:r>
            <a:endParaRPr sz="2030">
              <a:latin typeface="Arial" panose="020B0604020202020204"/>
              <a:cs typeface="Arial" panose="020B0604020202020204"/>
            </a:endParaRPr>
          </a:p>
          <a:p>
            <a:pPr marL="756285" marR="840740" lvl="1" indent="-287020">
              <a:lnSpc>
                <a:spcPct val="100000"/>
              </a:lnSpc>
              <a:spcBef>
                <a:spcPts val="440"/>
              </a:spcBef>
              <a:buFont typeface="Wingdings" panose="05000000000000000000"/>
              <a:buChar char=""/>
              <a:tabLst>
                <a:tab pos="756920" algn="l"/>
              </a:tabLst>
            </a:pPr>
            <a:r>
              <a:rPr sz="1830" i="1" dirty="0">
                <a:latin typeface="Arial" panose="020B0604020202020204"/>
                <a:cs typeface="Arial" panose="020B0604020202020204"/>
              </a:rPr>
              <a:t>System </a:t>
            </a:r>
            <a:r>
              <a:rPr sz="1830" i="1" spc="-5" dirty="0">
                <a:latin typeface="Arial" panose="020B0604020202020204"/>
                <a:cs typeface="Arial" panose="020B0604020202020204"/>
              </a:rPr>
              <a:t>call </a:t>
            </a:r>
            <a:r>
              <a:rPr sz="1830" dirty="0">
                <a:latin typeface="Arial" panose="020B0604020202020204"/>
                <a:cs typeface="Arial" panose="020B0604020202020204"/>
              </a:rPr>
              <a:t>– </a:t>
            </a:r>
            <a:r>
              <a:rPr sz="1830" spc="-5" dirty="0">
                <a:latin typeface="Arial" panose="020B0604020202020204"/>
                <a:cs typeface="Arial" panose="020B0604020202020204"/>
              </a:rPr>
              <a:t>request </a:t>
            </a:r>
            <a:r>
              <a:rPr sz="1830" dirty="0">
                <a:latin typeface="Arial" panose="020B0604020202020204"/>
                <a:cs typeface="Arial" panose="020B0604020202020204"/>
              </a:rPr>
              <a:t>to </a:t>
            </a:r>
            <a:r>
              <a:rPr sz="1830" spc="-5" dirty="0">
                <a:latin typeface="Arial" panose="020B0604020202020204"/>
                <a:cs typeface="Arial" panose="020B0604020202020204"/>
              </a:rPr>
              <a:t>the operating system </a:t>
            </a:r>
            <a:r>
              <a:rPr sz="1830" dirty="0">
                <a:latin typeface="Arial" panose="020B0604020202020204"/>
                <a:cs typeface="Arial" panose="020B0604020202020204"/>
              </a:rPr>
              <a:t>to </a:t>
            </a:r>
            <a:r>
              <a:rPr sz="1830" spc="-5" dirty="0">
                <a:latin typeface="Arial" panose="020B0604020202020204"/>
                <a:cs typeface="Arial" panose="020B0604020202020204"/>
              </a:rPr>
              <a:t>allow user </a:t>
            </a:r>
            <a:r>
              <a:rPr sz="1830" dirty="0">
                <a:latin typeface="Arial" panose="020B0604020202020204"/>
                <a:cs typeface="Arial" panose="020B0604020202020204"/>
              </a:rPr>
              <a:t>to </a:t>
            </a:r>
            <a:r>
              <a:rPr sz="1830" spc="-15" dirty="0">
                <a:latin typeface="Arial" panose="020B0604020202020204"/>
                <a:cs typeface="Arial" panose="020B0604020202020204"/>
              </a:rPr>
              <a:t>wait </a:t>
            </a:r>
            <a:r>
              <a:rPr sz="1830" dirty="0">
                <a:latin typeface="Arial" panose="020B0604020202020204"/>
                <a:cs typeface="Arial" panose="020B0604020202020204"/>
              </a:rPr>
              <a:t>for I/O  </a:t>
            </a:r>
            <a:r>
              <a:rPr sz="1830" spc="-5" dirty="0">
                <a:latin typeface="Arial" panose="020B0604020202020204"/>
                <a:cs typeface="Arial" panose="020B0604020202020204"/>
              </a:rPr>
              <a:t>completion</a:t>
            </a:r>
            <a:endParaRPr sz="1830">
              <a:latin typeface="Arial" panose="020B0604020202020204"/>
              <a:cs typeface="Arial" panose="020B0604020202020204"/>
            </a:endParaRPr>
          </a:p>
          <a:p>
            <a:pPr marL="756285" marR="5080" lvl="1" indent="-287020">
              <a:lnSpc>
                <a:spcPct val="100000"/>
              </a:lnSpc>
              <a:spcBef>
                <a:spcPts val="430"/>
              </a:spcBef>
              <a:buFont typeface="Wingdings" panose="05000000000000000000"/>
              <a:buChar char=""/>
              <a:tabLst>
                <a:tab pos="756920" algn="l"/>
              </a:tabLst>
            </a:pPr>
            <a:r>
              <a:rPr sz="1830" i="1" spc="-5" dirty="0">
                <a:latin typeface="Arial" panose="020B0604020202020204"/>
                <a:cs typeface="Arial" panose="020B0604020202020204"/>
              </a:rPr>
              <a:t>Device-status table </a:t>
            </a:r>
            <a:r>
              <a:rPr sz="1830" spc="-5" dirty="0">
                <a:latin typeface="Arial" panose="020B0604020202020204"/>
                <a:cs typeface="Arial" panose="020B0604020202020204"/>
              </a:rPr>
              <a:t>contains entry </a:t>
            </a:r>
            <a:r>
              <a:rPr sz="1830" dirty="0">
                <a:latin typeface="Arial" panose="020B0604020202020204"/>
                <a:cs typeface="Arial" panose="020B0604020202020204"/>
              </a:rPr>
              <a:t>for </a:t>
            </a:r>
            <a:r>
              <a:rPr sz="1830" spc="-5" dirty="0">
                <a:latin typeface="Arial" panose="020B0604020202020204"/>
                <a:cs typeface="Arial" panose="020B0604020202020204"/>
              </a:rPr>
              <a:t>each </a:t>
            </a:r>
            <a:r>
              <a:rPr sz="1830" dirty="0">
                <a:latin typeface="Arial" panose="020B0604020202020204"/>
                <a:cs typeface="Arial" panose="020B0604020202020204"/>
              </a:rPr>
              <a:t>I/O </a:t>
            </a:r>
            <a:r>
              <a:rPr sz="1830" spc="-5" dirty="0">
                <a:latin typeface="Arial" panose="020B0604020202020204"/>
                <a:cs typeface="Arial" panose="020B0604020202020204"/>
              </a:rPr>
              <a:t>device indicating </a:t>
            </a:r>
            <a:r>
              <a:rPr sz="1830" dirty="0">
                <a:latin typeface="Arial" panose="020B0604020202020204"/>
                <a:cs typeface="Arial" panose="020B0604020202020204"/>
              </a:rPr>
              <a:t>its </a:t>
            </a:r>
            <a:r>
              <a:rPr sz="1830" spc="-10" dirty="0">
                <a:latin typeface="Arial" panose="020B0604020202020204"/>
                <a:cs typeface="Arial" panose="020B0604020202020204"/>
              </a:rPr>
              <a:t>type, </a:t>
            </a:r>
            <a:r>
              <a:rPr sz="1830" spc="-5" dirty="0">
                <a:latin typeface="Arial" panose="020B0604020202020204"/>
                <a:cs typeface="Arial" panose="020B0604020202020204"/>
              </a:rPr>
              <a:t>address,  and</a:t>
            </a:r>
            <a:r>
              <a:rPr sz="1830" dirty="0">
                <a:latin typeface="Arial" panose="020B0604020202020204"/>
                <a:cs typeface="Arial" panose="020B0604020202020204"/>
              </a:rPr>
              <a:t> state</a:t>
            </a:r>
            <a:endParaRPr sz="1830">
              <a:latin typeface="Arial" panose="020B0604020202020204"/>
              <a:cs typeface="Arial" panose="020B0604020202020204"/>
            </a:endParaRPr>
          </a:p>
          <a:p>
            <a:pPr marL="756285" marR="80010" lvl="1" indent="-287020">
              <a:lnSpc>
                <a:spcPct val="100000"/>
              </a:lnSpc>
              <a:spcBef>
                <a:spcPts val="435"/>
              </a:spcBef>
              <a:buFont typeface="Wingdings" panose="05000000000000000000"/>
              <a:buChar char=""/>
              <a:tabLst>
                <a:tab pos="756920" algn="l"/>
              </a:tabLst>
            </a:pPr>
            <a:r>
              <a:rPr sz="1830" spc="-5" dirty="0">
                <a:latin typeface="Arial" panose="020B0604020202020204"/>
                <a:cs typeface="Arial" panose="020B0604020202020204"/>
              </a:rPr>
              <a:t>Operating system </a:t>
            </a:r>
            <a:r>
              <a:rPr sz="1830" spc="-10" dirty="0">
                <a:latin typeface="Arial" panose="020B0604020202020204"/>
                <a:cs typeface="Arial" panose="020B0604020202020204"/>
              </a:rPr>
              <a:t>indexes </a:t>
            </a:r>
            <a:r>
              <a:rPr sz="1830" spc="-5" dirty="0">
                <a:latin typeface="Arial" panose="020B0604020202020204"/>
                <a:cs typeface="Arial" panose="020B0604020202020204"/>
              </a:rPr>
              <a:t>into </a:t>
            </a:r>
            <a:r>
              <a:rPr sz="1830" dirty="0">
                <a:latin typeface="Arial" panose="020B0604020202020204"/>
                <a:cs typeface="Arial" panose="020B0604020202020204"/>
              </a:rPr>
              <a:t>I/O </a:t>
            </a:r>
            <a:r>
              <a:rPr sz="1830" spc="-5" dirty="0">
                <a:latin typeface="Arial" panose="020B0604020202020204"/>
                <a:cs typeface="Arial" panose="020B0604020202020204"/>
              </a:rPr>
              <a:t>device table </a:t>
            </a:r>
            <a:r>
              <a:rPr sz="1830" dirty="0">
                <a:latin typeface="Arial" panose="020B0604020202020204"/>
                <a:cs typeface="Arial" panose="020B0604020202020204"/>
              </a:rPr>
              <a:t>to </a:t>
            </a:r>
            <a:r>
              <a:rPr sz="1830" spc="-5" dirty="0">
                <a:latin typeface="Arial" panose="020B0604020202020204"/>
                <a:cs typeface="Arial" panose="020B0604020202020204"/>
              </a:rPr>
              <a:t>determine device </a:t>
            </a:r>
            <a:r>
              <a:rPr sz="1830" dirty="0">
                <a:latin typeface="Arial" panose="020B0604020202020204"/>
                <a:cs typeface="Arial" panose="020B0604020202020204"/>
              </a:rPr>
              <a:t>status </a:t>
            </a:r>
            <a:r>
              <a:rPr sz="1830" spc="-5" dirty="0">
                <a:latin typeface="Arial" panose="020B0604020202020204"/>
                <a:cs typeface="Arial" panose="020B0604020202020204"/>
              </a:rPr>
              <a:t>and </a:t>
            </a:r>
            <a:r>
              <a:rPr sz="1830" dirty="0">
                <a:latin typeface="Arial" panose="020B0604020202020204"/>
                <a:cs typeface="Arial" panose="020B0604020202020204"/>
              </a:rPr>
              <a:t>to  </a:t>
            </a:r>
            <a:r>
              <a:rPr sz="1830" spc="-5" dirty="0">
                <a:latin typeface="Arial" panose="020B0604020202020204"/>
                <a:cs typeface="Arial" panose="020B0604020202020204"/>
              </a:rPr>
              <a:t>modify table entry </a:t>
            </a:r>
            <a:r>
              <a:rPr sz="1830" dirty="0">
                <a:latin typeface="Arial" panose="020B0604020202020204"/>
                <a:cs typeface="Arial" panose="020B0604020202020204"/>
              </a:rPr>
              <a:t>to </a:t>
            </a:r>
            <a:r>
              <a:rPr sz="1830" spc="-5" dirty="0">
                <a:latin typeface="Arial" panose="020B0604020202020204"/>
                <a:cs typeface="Arial" panose="020B0604020202020204"/>
              </a:rPr>
              <a:t>include</a:t>
            </a:r>
            <a:r>
              <a:rPr sz="1830" spc="25" dirty="0">
                <a:latin typeface="Arial" panose="020B0604020202020204"/>
                <a:cs typeface="Arial" panose="020B0604020202020204"/>
              </a:rPr>
              <a:t> </a:t>
            </a:r>
            <a:r>
              <a:rPr sz="1830" spc="-5" dirty="0">
                <a:latin typeface="Arial" panose="020B0604020202020204"/>
                <a:cs typeface="Arial" panose="020B0604020202020204"/>
              </a:rPr>
              <a:t>interrupt</a:t>
            </a:r>
            <a:endParaRPr sz="183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93625" y="694354"/>
            <a:ext cx="429006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25" dirty="0"/>
              <a:t>Device</a:t>
            </a:r>
            <a:r>
              <a:rPr spc="-270" dirty="0"/>
              <a:t> </a:t>
            </a:r>
            <a:r>
              <a:rPr spc="-150" dirty="0"/>
              <a:t>Controllers</a:t>
            </a:r>
            <a:endParaRPr spc="-150" dirty="0"/>
          </a:p>
        </p:txBody>
      </p:sp>
      <p:sp>
        <p:nvSpPr>
          <p:cNvPr id="3" name="object 3"/>
          <p:cNvSpPr txBox="1"/>
          <p:nvPr/>
        </p:nvSpPr>
        <p:spPr>
          <a:xfrm>
            <a:off x="1093720" y="1631839"/>
            <a:ext cx="6788784" cy="3731260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312420" indent="-300355">
              <a:lnSpc>
                <a:spcPct val="100000"/>
              </a:lnSpc>
              <a:spcBef>
                <a:spcPts val="365"/>
              </a:spcBef>
              <a:buClr>
                <a:srgbClr val="D34816"/>
              </a:buClr>
              <a:buSzPct val="85000"/>
              <a:buFont typeface="Webdings" panose="05030102010509060703"/>
              <a:buChar char=""/>
              <a:tabLst>
                <a:tab pos="312420" algn="l"/>
                <a:tab pos="313055" algn="l"/>
              </a:tabLst>
            </a:pPr>
            <a:r>
              <a:rPr sz="2650" spc="130" dirty="0">
                <a:latin typeface="Times New Roman" panose="02020603050405020304"/>
                <a:cs typeface="Times New Roman" panose="02020603050405020304"/>
              </a:rPr>
              <a:t>I/O </a:t>
            </a:r>
            <a:r>
              <a:rPr sz="2650" spc="-160" dirty="0">
                <a:latin typeface="Times New Roman" panose="02020603050405020304"/>
                <a:cs typeface="Times New Roman" panose="02020603050405020304"/>
              </a:rPr>
              <a:t>devices </a:t>
            </a:r>
            <a:r>
              <a:rPr sz="2650" spc="-140" dirty="0">
                <a:latin typeface="Times New Roman" panose="02020603050405020304"/>
                <a:cs typeface="Times New Roman" panose="02020603050405020304"/>
              </a:rPr>
              <a:t>generally consists </a:t>
            </a:r>
            <a:r>
              <a:rPr sz="2650" spc="-155" dirty="0">
                <a:latin typeface="Times New Roman" panose="02020603050405020304"/>
                <a:cs typeface="Times New Roman" panose="02020603050405020304"/>
              </a:rPr>
              <a:t>of </a:t>
            </a:r>
            <a:r>
              <a:rPr sz="2650" spc="-114" dirty="0">
                <a:latin typeface="Times New Roman" panose="02020603050405020304"/>
                <a:cs typeface="Times New Roman" panose="02020603050405020304"/>
              </a:rPr>
              <a:t>two</a:t>
            </a:r>
            <a:r>
              <a:rPr sz="265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50" spc="-60" dirty="0">
                <a:latin typeface="Times New Roman" panose="02020603050405020304"/>
                <a:cs typeface="Times New Roman" panose="02020603050405020304"/>
              </a:rPr>
              <a:t>parts:</a:t>
            </a:r>
            <a:endParaRPr sz="2650">
              <a:latin typeface="Times New Roman" panose="02020603050405020304"/>
              <a:cs typeface="Times New Roman" panose="02020603050405020304"/>
            </a:endParaRPr>
          </a:p>
          <a:p>
            <a:pPr marL="615950" lvl="1" indent="-252095">
              <a:lnSpc>
                <a:spcPct val="100000"/>
              </a:lnSpc>
              <a:spcBef>
                <a:spcPts val="220"/>
              </a:spcBef>
              <a:buClr>
                <a:srgbClr val="9A2D1F"/>
              </a:buClr>
              <a:buSzPct val="84000"/>
              <a:buFont typeface="Webdings" panose="05030102010509060703"/>
              <a:buChar char=""/>
              <a:tabLst>
                <a:tab pos="616585" algn="l"/>
              </a:tabLst>
            </a:pPr>
            <a:r>
              <a:rPr sz="2200" spc="-185" dirty="0">
                <a:latin typeface="Times New Roman" panose="02020603050405020304"/>
                <a:cs typeface="Times New Roman" panose="02020603050405020304"/>
              </a:rPr>
              <a:t>An </a:t>
            </a:r>
            <a:r>
              <a:rPr sz="2200" spc="-100" dirty="0">
                <a:latin typeface="Times New Roman" panose="02020603050405020304"/>
                <a:cs typeface="Times New Roman" panose="02020603050405020304"/>
              </a:rPr>
              <a:t>Electronic </a:t>
            </a:r>
            <a:r>
              <a:rPr sz="2200" spc="-80" dirty="0">
                <a:latin typeface="Times New Roman" panose="02020603050405020304"/>
                <a:cs typeface="Times New Roman" panose="02020603050405020304"/>
              </a:rPr>
              <a:t>component: </a:t>
            </a:r>
            <a:r>
              <a:rPr sz="2200" spc="-135" dirty="0">
                <a:latin typeface="Times New Roman" panose="02020603050405020304"/>
                <a:cs typeface="Times New Roman" panose="02020603050405020304"/>
              </a:rPr>
              <a:t>Device</a:t>
            </a:r>
            <a:r>
              <a:rPr sz="2200" spc="1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65" dirty="0">
                <a:latin typeface="Times New Roman" panose="02020603050405020304"/>
                <a:cs typeface="Times New Roman" panose="02020603050405020304"/>
              </a:rPr>
              <a:t>Controller</a:t>
            </a:r>
            <a:endParaRPr sz="2200">
              <a:latin typeface="Times New Roman" panose="02020603050405020304"/>
              <a:cs typeface="Times New Roman" panose="02020603050405020304"/>
            </a:endParaRPr>
          </a:p>
          <a:p>
            <a:pPr marL="615950" lvl="1" indent="-252095">
              <a:lnSpc>
                <a:spcPct val="100000"/>
              </a:lnSpc>
              <a:spcBef>
                <a:spcPts val="180"/>
              </a:spcBef>
              <a:buClr>
                <a:srgbClr val="9A2D1F"/>
              </a:buClr>
              <a:buSzPct val="84000"/>
              <a:buFont typeface="Webdings" panose="05030102010509060703"/>
              <a:buChar char=""/>
              <a:tabLst>
                <a:tab pos="616585" algn="l"/>
              </a:tabLst>
            </a:pPr>
            <a:r>
              <a:rPr sz="2200" spc="-285" dirty="0">
                <a:latin typeface="Times New Roman" panose="02020603050405020304"/>
                <a:cs typeface="Times New Roman" panose="02020603050405020304"/>
              </a:rPr>
              <a:t>A </a:t>
            </a:r>
            <a:r>
              <a:rPr sz="2200" spc="-140" dirty="0">
                <a:latin typeface="Times New Roman" panose="02020603050405020304"/>
                <a:cs typeface="Times New Roman" panose="02020603050405020304"/>
              </a:rPr>
              <a:t>Mechanical </a:t>
            </a:r>
            <a:r>
              <a:rPr sz="2200" spc="-80" dirty="0">
                <a:latin typeface="Times New Roman" panose="02020603050405020304"/>
                <a:cs typeface="Times New Roman" panose="02020603050405020304"/>
              </a:rPr>
              <a:t>component: </a:t>
            </a:r>
            <a:r>
              <a:rPr sz="2200" spc="-114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2200" spc="-130" dirty="0">
                <a:latin typeface="Times New Roman" panose="02020603050405020304"/>
                <a:cs typeface="Times New Roman" panose="02020603050405020304"/>
              </a:rPr>
              <a:t>device</a:t>
            </a:r>
            <a:r>
              <a:rPr sz="2200" spc="-2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100" dirty="0">
                <a:latin typeface="Times New Roman" panose="02020603050405020304"/>
                <a:cs typeface="Times New Roman" panose="02020603050405020304"/>
              </a:rPr>
              <a:t>itself</a:t>
            </a:r>
            <a:endParaRPr sz="2200">
              <a:latin typeface="Times New Roman" panose="02020603050405020304"/>
              <a:cs typeface="Times New Roman" panose="02020603050405020304"/>
            </a:endParaRPr>
          </a:p>
          <a:p>
            <a:pPr marL="312420" indent="-300355">
              <a:lnSpc>
                <a:spcPct val="100000"/>
              </a:lnSpc>
              <a:spcBef>
                <a:spcPts val="285"/>
              </a:spcBef>
              <a:buClr>
                <a:srgbClr val="D34816"/>
              </a:buClr>
              <a:buSzPct val="85000"/>
              <a:buFont typeface="Webdings" panose="05030102010509060703"/>
              <a:buChar char=""/>
              <a:tabLst>
                <a:tab pos="312420" algn="l"/>
                <a:tab pos="313055" algn="l"/>
              </a:tabLst>
            </a:pPr>
            <a:r>
              <a:rPr sz="2650" spc="-195" dirty="0">
                <a:latin typeface="Times New Roman" panose="02020603050405020304"/>
                <a:cs typeface="Times New Roman" panose="02020603050405020304"/>
              </a:rPr>
              <a:t>Each </a:t>
            </a:r>
            <a:r>
              <a:rPr sz="2650" spc="-150" dirty="0">
                <a:latin typeface="Times New Roman" panose="02020603050405020304"/>
                <a:cs typeface="Times New Roman" panose="02020603050405020304"/>
              </a:rPr>
              <a:t>device </a:t>
            </a:r>
            <a:r>
              <a:rPr sz="2650" spc="-80" dirty="0">
                <a:latin typeface="Times New Roman" panose="02020603050405020304"/>
                <a:cs typeface="Times New Roman" panose="02020603050405020304"/>
              </a:rPr>
              <a:t>controller </a:t>
            </a:r>
            <a:r>
              <a:rPr sz="2650" spc="-170" dirty="0">
                <a:latin typeface="Times New Roman" panose="02020603050405020304"/>
                <a:cs typeface="Times New Roman" panose="02020603050405020304"/>
              </a:rPr>
              <a:t>is </a:t>
            </a:r>
            <a:r>
              <a:rPr sz="2650" spc="-125" dirty="0">
                <a:latin typeface="Times New Roman" panose="02020603050405020304"/>
                <a:cs typeface="Times New Roman" panose="02020603050405020304"/>
              </a:rPr>
              <a:t>in </a:t>
            </a:r>
            <a:r>
              <a:rPr sz="2650" spc="-135" dirty="0">
                <a:latin typeface="Times New Roman" panose="02020603050405020304"/>
                <a:cs typeface="Times New Roman" panose="02020603050405020304"/>
              </a:rPr>
              <a:t>charge </a:t>
            </a:r>
            <a:r>
              <a:rPr sz="2650" spc="-155" dirty="0">
                <a:latin typeface="Times New Roman" panose="02020603050405020304"/>
                <a:cs typeface="Times New Roman" panose="02020603050405020304"/>
              </a:rPr>
              <a:t>of </a:t>
            </a:r>
            <a:r>
              <a:rPr sz="2650" spc="-215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650" spc="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50" spc="-155" dirty="0">
                <a:latin typeface="Times New Roman" panose="02020603050405020304"/>
                <a:cs typeface="Times New Roman" panose="02020603050405020304"/>
              </a:rPr>
              <a:t>specific </a:t>
            </a:r>
            <a:r>
              <a:rPr sz="2650" spc="-150" dirty="0">
                <a:latin typeface="Times New Roman" panose="02020603050405020304"/>
                <a:cs typeface="Times New Roman" panose="02020603050405020304"/>
              </a:rPr>
              <a:t>device</a:t>
            </a:r>
            <a:endParaRPr sz="2650">
              <a:latin typeface="Times New Roman" panose="02020603050405020304"/>
              <a:cs typeface="Times New Roman" panose="02020603050405020304"/>
            </a:endParaRPr>
          </a:p>
          <a:p>
            <a:pPr marL="312420" indent="-300355">
              <a:lnSpc>
                <a:spcPct val="100000"/>
              </a:lnSpc>
              <a:spcBef>
                <a:spcPts val="335"/>
              </a:spcBef>
              <a:buClr>
                <a:srgbClr val="D34816"/>
              </a:buClr>
              <a:buSzPct val="85000"/>
              <a:buFont typeface="Webdings" panose="05030102010509060703"/>
              <a:buChar char=""/>
              <a:tabLst>
                <a:tab pos="312420" algn="l"/>
                <a:tab pos="313055" algn="l"/>
              </a:tabLst>
            </a:pPr>
            <a:r>
              <a:rPr sz="2650" spc="-85" dirty="0">
                <a:latin typeface="Times New Roman" panose="02020603050405020304"/>
                <a:cs typeface="Times New Roman" panose="02020603050405020304"/>
              </a:rPr>
              <a:t>It</a:t>
            </a:r>
            <a:r>
              <a:rPr sz="2650" spc="-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50" spc="-145" dirty="0">
                <a:latin typeface="Times New Roman" panose="02020603050405020304"/>
                <a:cs typeface="Times New Roman" panose="02020603050405020304"/>
              </a:rPr>
              <a:t>maintains</a:t>
            </a:r>
            <a:endParaRPr sz="2650">
              <a:latin typeface="Times New Roman" panose="02020603050405020304"/>
              <a:cs typeface="Times New Roman" panose="02020603050405020304"/>
            </a:endParaRPr>
          </a:p>
          <a:p>
            <a:pPr marL="615950" lvl="1" indent="-252095">
              <a:lnSpc>
                <a:spcPct val="100000"/>
              </a:lnSpc>
              <a:spcBef>
                <a:spcPts val="220"/>
              </a:spcBef>
              <a:buClr>
                <a:srgbClr val="9A2D1F"/>
              </a:buClr>
              <a:buSzPct val="84000"/>
              <a:buFont typeface="Webdings" panose="05030102010509060703"/>
              <a:buChar char=""/>
              <a:tabLst>
                <a:tab pos="616585" algn="l"/>
              </a:tabLst>
            </a:pPr>
            <a:r>
              <a:rPr sz="2200" spc="-155" dirty="0">
                <a:latin typeface="Times New Roman" panose="02020603050405020304"/>
                <a:cs typeface="Times New Roman" panose="02020603050405020304"/>
              </a:rPr>
              <a:t>Some </a:t>
            </a:r>
            <a:r>
              <a:rPr sz="2200" spc="-120" dirty="0">
                <a:latin typeface="Times New Roman" panose="02020603050405020304"/>
                <a:cs typeface="Times New Roman" panose="02020603050405020304"/>
              </a:rPr>
              <a:t>local </a:t>
            </a:r>
            <a:r>
              <a:rPr sz="2200" spc="-100" dirty="0">
                <a:latin typeface="Times New Roman" panose="02020603050405020304"/>
                <a:cs typeface="Times New Roman" panose="02020603050405020304"/>
              </a:rPr>
              <a:t>storage</a:t>
            </a:r>
            <a:r>
              <a:rPr sz="2200" spc="1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105" dirty="0">
                <a:latin typeface="Times New Roman" panose="02020603050405020304"/>
                <a:cs typeface="Times New Roman" panose="02020603050405020304"/>
              </a:rPr>
              <a:t>buffer</a:t>
            </a:r>
            <a:endParaRPr sz="2200">
              <a:latin typeface="Times New Roman" panose="02020603050405020304"/>
              <a:cs typeface="Times New Roman" panose="02020603050405020304"/>
            </a:endParaRPr>
          </a:p>
          <a:p>
            <a:pPr marL="615950" lvl="1" indent="-252095">
              <a:lnSpc>
                <a:spcPct val="100000"/>
              </a:lnSpc>
              <a:spcBef>
                <a:spcPts val="170"/>
              </a:spcBef>
              <a:buClr>
                <a:srgbClr val="9A2D1F"/>
              </a:buClr>
              <a:buSzPct val="84000"/>
              <a:buFont typeface="Webdings" panose="05030102010509060703"/>
              <a:buChar char=""/>
              <a:tabLst>
                <a:tab pos="616585" algn="l"/>
              </a:tabLst>
            </a:pPr>
            <a:r>
              <a:rPr sz="2200" spc="-285" dirty="0">
                <a:latin typeface="Times New Roman" panose="02020603050405020304"/>
                <a:cs typeface="Times New Roman" panose="02020603050405020304"/>
              </a:rPr>
              <a:t>A </a:t>
            </a:r>
            <a:r>
              <a:rPr sz="2200" spc="-80" dirty="0">
                <a:latin typeface="Times New Roman" panose="02020603050405020304"/>
                <a:cs typeface="Times New Roman" panose="02020603050405020304"/>
              </a:rPr>
              <a:t>set </a:t>
            </a:r>
            <a:r>
              <a:rPr sz="2200" spc="-130" dirty="0">
                <a:latin typeface="Times New Roman" panose="02020603050405020304"/>
                <a:cs typeface="Times New Roman" panose="02020603050405020304"/>
              </a:rPr>
              <a:t>of special </a:t>
            </a:r>
            <a:r>
              <a:rPr sz="2200" spc="-85" dirty="0">
                <a:latin typeface="Times New Roman" panose="02020603050405020304"/>
                <a:cs typeface="Times New Roman" panose="02020603050405020304"/>
              </a:rPr>
              <a:t>purpose</a:t>
            </a:r>
            <a:r>
              <a:rPr sz="2200" spc="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75" dirty="0">
                <a:latin typeface="Times New Roman" panose="02020603050405020304"/>
                <a:cs typeface="Times New Roman" panose="02020603050405020304"/>
              </a:rPr>
              <a:t>register</a:t>
            </a:r>
            <a:endParaRPr sz="2200">
              <a:latin typeface="Times New Roman" panose="02020603050405020304"/>
              <a:cs typeface="Times New Roman" panose="02020603050405020304"/>
            </a:endParaRPr>
          </a:p>
          <a:p>
            <a:pPr marL="312420" indent="-300355">
              <a:lnSpc>
                <a:spcPct val="100000"/>
              </a:lnSpc>
              <a:spcBef>
                <a:spcPts val="295"/>
              </a:spcBef>
              <a:buClr>
                <a:srgbClr val="D34816"/>
              </a:buClr>
              <a:buSzPct val="85000"/>
              <a:buFont typeface="Webdings" panose="05030102010509060703"/>
              <a:buChar char=""/>
              <a:tabLst>
                <a:tab pos="312420" algn="l"/>
                <a:tab pos="313055" algn="l"/>
              </a:tabLst>
            </a:pPr>
            <a:r>
              <a:rPr sz="2650" spc="-155" dirty="0">
                <a:latin typeface="Times New Roman" panose="02020603050405020304"/>
                <a:cs typeface="Times New Roman" panose="02020603050405020304"/>
              </a:rPr>
              <a:t>Accepts command </a:t>
            </a:r>
            <a:r>
              <a:rPr sz="2650" spc="-125" dirty="0">
                <a:latin typeface="Times New Roman" panose="02020603050405020304"/>
                <a:cs typeface="Times New Roman" panose="02020603050405020304"/>
              </a:rPr>
              <a:t>from </a:t>
            </a:r>
            <a:r>
              <a:rPr sz="2650" spc="-85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2650" spc="-100" dirty="0">
                <a:latin typeface="Times New Roman" panose="02020603050405020304"/>
                <a:cs typeface="Times New Roman" panose="02020603050405020304"/>
              </a:rPr>
              <a:t>Operating</a:t>
            </a:r>
            <a:r>
              <a:rPr sz="2650" spc="1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50" spc="-180" dirty="0">
                <a:latin typeface="Times New Roman" panose="02020603050405020304"/>
                <a:cs typeface="Times New Roman" panose="02020603050405020304"/>
              </a:rPr>
              <a:t>System</a:t>
            </a:r>
            <a:endParaRPr sz="2650">
              <a:latin typeface="Times New Roman" panose="02020603050405020304"/>
              <a:cs typeface="Times New Roman" panose="02020603050405020304"/>
            </a:endParaRPr>
          </a:p>
          <a:p>
            <a:pPr marL="312420" indent="-300355">
              <a:lnSpc>
                <a:spcPct val="100000"/>
              </a:lnSpc>
              <a:spcBef>
                <a:spcPts val="260"/>
              </a:spcBef>
              <a:buClr>
                <a:srgbClr val="D34816"/>
              </a:buClr>
              <a:buSzPct val="85000"/>
              <a:buFont typeface="Webdings" panose="05030102010509060703"/>
              <a:buChar char=""/>
              <a:tabLst>
                <a:tab pos="312420" algn="l"/>
                <a:tab pos="313055" algn="l"/>
              </a:tabLst>
            </a:pPr>
            <a:r>
              <a:rPr sz="2650" spc="-145" dirty="0">
                <a:latin typeface="Times New Roman" panose="02020603050405020304"/>
                <a:cs typeface="Times New Roman" panose="02020603050405020304"/>
              </a:rPr>
              <a:t>For </a:t>
            </a:r>
            <a:r>
              <a:rPr sz="2650" spc="-135" dirty="0">
                <a:latin typeface="Times New Roman" panose="02020603050405020304"/>
                <a:cs typeface="Times New Roman" panose="02020603050405020304"/>
              </a:rPr>
              <a:t>example </a:t>
            </a:r>
            <a:r>
              <a:rPr sz="2650" spc="-50" dirty="0">
                <a:latin typeface="Times New Roman" panose="02020603050405020304"/>
                <a:cs typeface="Times New Roman" panose="02020603050405020304"/>
              </a:rPr>
              <a:t>to </a:t>
            </a:r>
            <a:r>
              <a:rPr sz="2650" spc="-110" dirty="0">
                <a:latin typeface="Times New Roman" panose="02020603050405020304"/>
                <a:cs typeface="Times New Roman" panose="02020603050405020304"/>
              </a:rPr>
              <a:t>read </a:t>
            </a:r>
            <a:r>
              <a:rPr sz="2650" spc="-135" dirty="0">
                <a:latin typeface="Times New Roman" panose="02020603050405020304"/>
                <a:cs typeface="Times New Roman" panose="02020603050405020304"/>
              </a:rPr>
              <a:t>data </a:t>
            </a:r>
            <a:r>
              <a:rPr sz="2650" spc="-125" dirty="0">
                <a:latin typeface="Times New Roman" panose="02020603050405020304"/>
                <a:cs typeface="Times New Roman" panose="02020603050405020304"/>
              </a:rPr>
              <a:t>from </a:t>
            </a:r>
            <a:r>
              <a:rPr sz="2650" spc="-85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650" spc="1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50" spc="-110" dirty="0">
                <a:latin typeface="Times New Roman" panose="02020603050405020304"/>
                <a:cs typeface="Times New Roman" panose="02020603050405020304"/>
              </a:rPr>
              <a:t>device</a:t>
            </a:r>
            <a:r>
              <a:rPr sz="3050" spc="-110" dirty="0">
                <a:latin typeface="Times New Roman" panose="02020603050405020304"/>
                <a:cs typeface="Times New Roman" panose="02020603050405020304"/>
              </a:rPr>
              <a:t>.</a:t>
            </a:r>
            <a:endParaRPr sz="305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93625" y="630448"/>
            <a:ext cx="429006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25" dirty="0"/>
              <a:t>Device</a:t>
            </a:r>
            <a:r>
              <a:rPr spc="-270" dirty="0"/>
              <a:t> </a:t>
            </a:r>
            <a:r>
              <a:rPr spc="-150" dirty="0"/>
              <a:t>Controllers</a:t>
            </a:r>
            <a:endParaRPr spc="-150" dirty="0"/>
          </a:p>
        </p:txBody>
      </p:sp>
      <p:sp>
        <p:nvSpPr>
          <p:cNvPr id="3" name="object 3"/>
          <p:cNvSpPr txBox="1"/>
          <p:nvPr/>
        </p:nvSpPr>
        <p:spPr>
          <a:xfrm>
            <a:off x="1093655" y="1627209"/>
            <a:ext cx="8103234" cy="4883150"/>
          </a:xfrm>
          <a:prstGeom prst="rect">
            <a:avLst/>
          </a:prstGeom>
        </p:spPr>
        <p:txBody>
          <a:bodyPr vert="horz" wrap="square" lIns="0" tIns="42545" rIns="0" bIns="0" rtlCol="0">
            <a:spAutoFit/>
          </a:bodyPr>
          <a:lstStyle/>
          <a:p>
            <a:pPr marL="312420" indent="-300355">
              <a:lnSpc>
                <a:spcPct val="100000"/>
              </a:lnSpc>
              <a:spcBef>
                <a:spcPts val="335"/>
              </a:spcBef>
              <a:buClr>
                <a:srgbClr val="D34816"/>
              </a:buClr>
              <a:buSzPct val="85000"/>
              <a:buFont typeface="Webdings" panose="05030102010509060703"/>
              <a:buChar char=""/>
              <a:tabLst>
                <a:tab pos="313055" algn="l"/>
              </a:tabLst>
            </a:pPr>
            <a:r>
              <a:rPr sz="3050" spc="-370" dirty="0">
                <a:latin typeface="Times New Roman" panose="02020603050405020304"/>
                <a:cs typeface="Times New Roman" panose="02020603050405020304"/>
              </a:rPr>
              <a:t>A </a:t>
            </a:r>
            <a:r>
              <a:rPr sz="3050" spc="-165" dirty="0">
                <a:latin typeface="Times New Roman" panose="02020603050405020304"/>
                <a:cs typeface="Times New Roman" panose="02020603050405020304"/>
              </a:rPr>
              <a:t>Device </a:t>
            </a:r>
            <a:r>
              <a:rPr sz="3050" spc="-75" dirty="0">
                <a:latin typeface="Times New Roman" panose="02020603050405020304"/>
                <a:cs typeface="Times New Roman" panose="02020603050405020304"/>
              </a:rPr>
              <a:t>controller </a:t>
            </a:r>
            <a:r>
              <a:rPr sz="3050" spc="-130" dirty="0">
                <a:latin typeface="Times New Roman" panose="02020603050405020304"/>
                <a:cs typeface="Times New Roman" panose="02020603050405020304"/>
              </a:rPr>
              <a:t>might </a:t>
            </a:r>
            <a:r>
              <a:rPr sz="3050" spc="-125" dirty="0">
                <a:latin typeface="Times New Roman" panose="02020603050405020304"/>
                <a:cs typeface="Times New Roman" panose="02020603050405020304"/>
              </a:rPr>
              <a:t>accept </a:t>
            </a:r>
            <a:r>
              <a:rPr sz="3050" spc="-229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3050" spc="-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50" spc="-125" dirty="0">
                <a:latin typeface="Times New Roman" panose="02020603050405020304"/>
                <a:cs typeface="Times New Roman" panose="02020603050405020304"/>
              </a:rPr>
              <a:t>command:</a:t>
            </a:r>
            <a:endParaRPr sz="3050">
              <a:latin typeface="Times New Roman" panose="02020603050405020304"/>
              <a:cs typeface="Times New Roman" panose="02020603050405020304"/>
            </a:endParaRPr>
          </a:p>
          <a:p>
            <a:pPr marL="615950" lvl="1" indent="-252095">
              <a:lnSpc>
                <a:spcPct val="100000"/>
              </a:lnSpc>
              <a:spcBef>
                <a:spcPts val="175"/>
              </a:spcBef>
              <a:buClr>
                <a:srgbClr val="9A2D1F"/>
              </a:buClr>
              <a:buSzPct val="85000"/>
              <a:buFont typeface="Webdings" panose="05030102010509060703"/>
              <a:buChar char=""/>
              <a:tabLst>
                <a:tab pos="616585" algn="l"/>
              </a:tabLst>
            </a:pPr>
            <a:r>
              <a:rPr sz="2650" spc="-165" dirty="0">
                <a:latin typeface="Times New Roman" panose="02020603050405020304"/>
                <a:cs typeface="Times New Roman" panose="02020603050405020304"/>
              </a:rPr>
              <a:t>Read</a:t>
            </a:r>
            <a:endParaRPr sz="2650">
              <a:latin typeface="Times New Roman" panose="02020603050405020304"/>
              <a:cs typeface="Times New Roman" panose="02020603050405020304"/>
            </a:endParaRPr>
          </a:p>
          <a:p>
            <a:pPr marL="615950" lvl="1" indent="-252095">
              <a:lnSpc>
                <a:spcPct val="100000"/>
              </a:lnSpc>
              <a:spcBef>
                <a:spcPts val="105"/>
              </a:spcBef>
              <a:buClr>
                <a:srgbClr val="9A2D1F"/>
              </a:buClr>
              <a:buSzPct val="85000"/>
              <a:buFont typeface="Webdings" panose="05030102010509060703"/>
              <a:buChar char=""/>
              <a:tabLst>
                <a:tab pos="616585" algn="l"/>
              </a:tabLst>
            </a:pPr>
            <a:r>
              <a:rPr sz="2650" spc="-120" dirty="0">
                <a:latin typeface="Times New Roman" panose="02020603050405020304"/>
                <a:cs typeface="Times New Roman" panose="02020603050405020304"/>
              </a:rPr>
              <a:t>Sector</a:t>
            </a:r>
            <a:r>
              <a:rPr sz="2650" spc="-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50" spc="-85" dirty="0">
                <a:latin typeface="Times New Roman" panose="02020603050405020304"/>
                <a:cs typeface="Times New Roman" panose="02020603050405020304"/>
              </a:rPr>
              <a:t>11,206</a:t>
            </a:r>
            <a:endParaRPr sz="2650">
              <a:latin typeface="Times New Roman" panose="02020603050405020304"/>
              <a:cs typeface="Times New Roman" panose="02020603050405020304"/>
            </a:endParaRPr>
          </a:p>
          <a:p>
            <a:pPr marL="312420" indent="-300355">
              <a:lnSpc>
                <a:spcPct val="100000"/>
              </a:lnSpc>
              <a:spcBef>
                <a:spcPts val="275"/>
              </a:spcBef>
              <a:buClr>
                <a:srgbClr val="D34816"/>
              </a:buClr>
              <a:buSzPct val="85000"/>
              <a:buFont typeface="Webdings" panose="05030102010509060703"/>
              <a:buChar char=""/>
              <a:tabLst>
                <a:tab pos="313055" algn="l"/>
              </a:tabLst>
            </a:pPr>
            <a:r>
              <a:rPr sz="3050" spc="-140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3050" spc="-155" dirty="0">
                <a:latin typeface="Times New Roman" panose="02020603050405020304"/>
                <a:cs typeface="Times New Roman" panose="02020603050405020304"/>
              </a:rPr>
              <a:t>device </a:t>
            </a:r>
            <a:r>
              <a:rPr sz="3050" spc="-75" dirty="0">
                <a:latin typeface="Times New Roman" panose="02020603050405020304"/>
                <a:cs typeface="Times New Roman" panose="02020603050405020304"/>
              </a:rPr>
              <a:t>controller</a:t>
            </a:r>
            <a:r>
              <a:rPr sz="3050" spc="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50" spc="-110" dirty="0">
                <a:latin typeface="Times New Roman" panose="02020603050405020304"/>
                <a:cs typeface="Times New Roman" panose="02020603050405020304"/>
              </a:rPr>
              <a:t>would:</a:t>
            </a:r>
            <a:endParaRPr sz="3050">
              <a:latin typeface="Times New Roman" panose="02020603050405020304"/>
              <a:cs typeface="Times New Roman" panose="02020603050405020304"/>
            </a:endParaRPr>
          </a:p>
          <a:p>
            <a:pPr marL="615950" lvl="1" indent="-252095">
              <a:lnSpc>
                <a:spcPct val="100000"/>
              </a:lnSpc>
              <a:spcBef>
                <a:spcPts val="170"/>
              </a:spcBef>
              <a:buClr>
                <a:srgbClr val="9A2D1F"/>
              </a:buClr>
              <a:buSzPct val="85000"/>
              <a:buFont typeface="Webdings" panose="05030102010509060703"/>
              <a:buChar char=""/>
              <a:tabLst>
                <a:tab pos="616585" algn="l"/>
              </a:tabLst>
            </a:pPr>
            <a:r>
              <a:rPr sz="2650" spc="-85" dirty="0">
                <a:latin typeface="Times New Roman" panose="02020603050405020304"/>
                <a:cs typeface="Times New Roman" panose="02020603050405020304"/>
              </a:rPr>
              <a:t>Determine the </a:t>
            </a:r>
            <a:r>
              <a:rPr sz="2650" spc="-55" dirty="0">
                <a:latin typeface="Times New Roman" panose="02020603050405020304"/>
                <a:cs typeface="Times New Roman" panose="02020603050405020304"/>
              </a:rPr>
              <a:t>current </a:t>
            </a:r>
            <a:r>
              <a:rPr sz="2650" spc="-114" dirty="0">
                <a:latin typeface="Times New Roman" panose="02020603050405020304"/>
                <a:cs typeface="Times New Roman" panose="02020603050405020304"/>
              </a:rPr>
              <a:t>position </a:t>
            </a:r>
            <a:r>
              <a:rPr sz="2650" spc="-155" dirty="0">
                <a:latin typeface="Times New Roman" panose="02020603050405020304"/>
                <a:cs typeface="Times New Roman" panose="02020603050405020304"/>
              </a:rPr>
              <a:t>of </a:t>
            </a:r>
            <a:r>
              <a:rPr sz="2650" spc="-85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65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50" spc="-155" dirty="0">
                <a:latin typeface="Times New Roman" panose="02020603050405020304"/>
                <a:cs typeface="Times New Roman" panose="02020603050405020304"/>
              </a:rPr>
              <a:t>head</a:t>
            </a:r>
            <a:endParaRPr sz="2650">
              <a:latin typeface="Times New Roman" panose="02020603050405020304"/>
              <a:cs typeface="Times New Roman" panose="02020603050405020304"/>
            </a:endParaRPr>
          </a:p>
          <a:p>
            <a:pPr marL="615950" lvl="1" indent="-252095">
              <a:lnSpc>
                <a:spcPct val="100000"/>
              </a:lnSpc>
              <a:spcBef>
                <a:spcPts val="110"/>
              </a:spcBef>
              <a:buClr>
                <a:srgbClr val="9A2D1F"/>
              </a:buClr>
              <a:buSzPct val="85000"/>
              <a:buFont typeface="Webdings" panose="05030102010509060703"/>
              <a:buChar char=""/>
              <a:tabLst>
                <a:tab pos="616585" algn="l"/>
              </a:tabLst>
            </a:pPr>
            <a:r>
              <a:rPr sz="2650" spc="-225" dirty="0">
                <a:latin typeface="Times New Roman" panose="02020603050405020304"/>
                <a:cs typeface="Times New Roman" panose="02020603050405020304"/>
              </a:rPr>
              <a:t>Move </a:t>
            </a:r>
            <a:r>
              <a:rPr sz="2650" spc="-95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2650" spc="-160" dirty="0">
                <a:latin typeface="Times New Roman" panose="02020603050405020304"/>
                <a:cs typeface="Times New Roman" panose="02020603050405020304"/>
              </a:rPr>
              <a:t>head </a:t>
            </a:r>
            <a:r>
              <a:rPr sz="2650" spc="-50" dirty="0">
                <a:latin typeface="Times New Roman" panose="02020603050405020304"/>
                <a:cs typeface="Times New Roman" panose="02020603050405020304"/>
              </a:rPr>
              <a:t>to </a:t>
            </a:r>
            <a:r>
              <a:rPr sz="2650" spc="-85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2650" spc="-90" dirty="0">
                <a:latin typeface="Times New Roman" panose="02020603050405020304"/>
                <a:cs typeface="Times New Roman" panose="02020603050405020304"/>
              </a:rPr>
              <a:t>required</a:t>
            </a:r>
            <a:r>
              <a:rPr sz="2650" spc="2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50" spc="-120" dirty="0">
                <a:latin typeface="Times New Roman" panose="02020603050405020304"/>
                <a:cs typeface="Times New Roman" panose="02020603050405020304"/>
              </a:rPr>
              <a:t>location</a:t>
            </a:r>
            <a:endParaRPr sz="2650">
              <a:latin typeface="Times New Roman" panose="02020603050405020304"/>
              <a:cs typeface="Times New Roman" panose="02020603050405020304"/>
            </a:endParaRPr>
          </a:p>
          <a:p>
            <a:pPr marL="615950" lvl="1" indent="-252095">
              <a:lnSpc>
                <a:spcPct val="100000"/>
              </a:lnSpc>
              <a:spcBef>
                <a:spcPts val="105"/>
              </a:spcBef>
              <a:buClr>
                <a:srgbClr val="9A2D1F"/>
              </a:buClr>
              <a:buSzPct val="85000"/>
              <a:buFont typeface="Webdings" panose="05030102010509060703"/>
              <a:buChar char=""/>
              <a:tabLst>
                <a:tab pos="616585" algn="l"/>
              </a:tabLst>
            </a:pPr>
            <a:r>
              <a:rPr sz="2650" spc="-145" dirty="0">
                <a:latin typeface="Times New Roman" panose="02020603050405020304"/>
                <a:cs typeface="Times New Roman" panose="02020603050405020304"/>
              </a:rPr>
              <a:t>Accept </a:t>
            </a:r>
            <a:r>
              <a:rPr sz="2650" spc="-140" dirty="0">
                <a:latin typeface="Times New Roman" panose="02020603050405020304"/>
                <a:cs typeface="Times New Roman" panose="02020603050405020304"/>
              </a:rPr>
              <a:t>data </a:t>
            </a:r>
            <a:r>
              <a:rPr sz="2650" spc="-90" dirty="0">
                <a:latin typeface="Times New Roman" panose="02020603050405020304"/>
                <a:cs typeface="Times New Roman" panose="02020603050405020304"/>
              </a:rPr>
              <a:t>bit </a:t>
            </a:r>
            <a:r>
              <a:rPr sz="2650" spc="-210" dirty="0">
                <a:latin typeface="Times New Roman" panose="02020603050405020304"/>
                <a:cs typeface="Times New Roman" panose="02020603050405020304"/>
              </a:rPr>
              <a:t>by</a:t>
            </a:r>
            <a:r>
              <a:rPr sz="2650" spc="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50" spc="-80" dirty="0">
                <a:latin typeface="Times New Roman" panose="02020603050405020304"/>
                <a:cs typeface="Times New Roman" panose="02020603050405020304"/>
              </a:rPr>
              <a:t>bit</a:t>
            </a:r>
            <a:endParaRPr sz="2650">
              <a:latin typeface="Times New Roman" panose="02020603050405020304"/>
              <a:cs typeface="Times New Roman" panose="02020603050405020304"/>
            </a:endParaRPr>
          </a:p>
          <a:p>
            <a:pPr marL="615950" lvl="1" indent="-252095">
              <a:lnSpc>
                <a:spcPct val="100000"/>
              </a:lnSpc>
              <a:spcBef>
                <a:spcPts val="110"/>
              </a:spcBef>
              <a:buClr>
                <a:srgbClr val="9A2D1F"/>
              </a:buClr>
              <a:buSzPct val="85000"/>
              <a:buFont typeface="Webdings" panose="05030102010509060703"/>
              <a:buChar char=""/>
              <a:tabLst>
                <a:tab pos="616585" algn="l"/>
              </a:tabLst>
            </a:pPr>
            <a:r>
              <a:rPr sz="2650" spc="-114" dirty="0">
                <a:latin typeface="Times New Roman" panose="02020603050405020304"/>
                <a:cs typeface="Times New Roman" panose="02020603050405020304"/>
              </a:rPr>
              <a:t>Store </a:t>
            </a:r>
            <a:r>
              <a:rPr sz="2650" spc="-125" dirty="0">
                <a:latin typeface="Times New Roman" panose="02020603050405020304"/>
                <a:cs typeface="Times New Roman" panose="02020603050405020304"/>
              </a:rPr>
              <a:t>in </a:t>
            </a:r>
            <a:r>
              <a:rPr sz="2650" spc="-215" dirty="0">
                <a:latin typeface="Times New Roman" panose="02020603050405020304"/>
                <a:cs typeface="Times New Roman" panose="02020603050405020304"/>
              </a:rPr>
              <a:t>a </a:t>
            </a:r>
            <a:r>
              <a:rPr sz="2650" spc="-140" dirty="0">
                <a:latin typeface="Times New Roman" panose="02020603050405020304"/>
                <a:cs typeface="Times New Roman" panose="02020603050405020304"/>
              </a:rPr>
              <a:t>local</a:t>
            </a:r>
            <a:r>
              <a:rPr sz="2650" spc="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50" spc="-130" dirty="0">
                <a:latin typeface="Times New Roman" panose="02020603050405020304"/>
                <a:cs typeface="Times New Roman" panose="02020603050405020304"/>
              </a:rPr>
              <a:t>buffer</a:t>
            </a:r>
            <a:endParaRPr sz="2650">
              <a:latin typeface="Times New Roman" panose="02020603050405020304"/>
              <a:cs typeface="Times New Roman" panose="02020603050405020304"/>
            </a:endParaRPr>
          </a:p>
          <a:p>
            <a:pPr marL="615950" lvl="1" indent="-252095">
              <a:lnSpc>
                <a:spcPct val="100000"/>
              </a:lnSpc>
              <a:spcBef>
                <a:spcPts val="120"/>
              </a:spcBef>
              <a:buClr>
                <a:srgbClr val="9A2D1F"/>
              </a:buClr>
              <a:buSzPct val="85000"/>
              <a:buFont typeface="Webdings" panose="05030102010509060703"/>
              <a:buChar char=""/>
              <a:tabLst>
                <a:tab pos="616585" algn="l"/>
              </a:tabLst>
            </a:pPr>
            <a:r>
              <a:rPr sz="2650" spc="-105" dirty="0">
                <a:latin typeface="Times New Roman" panose="02020603050405020304"/>
                <a:cs typeface="Times New Roman" panose="02020603050405020304"/>
              </a:rPr>
              <a:t>Perform </a:t>
            </a:r>
            <a:r>
              <a:rPr sz="2650" spc="-150" dirty="0">
                <a:latin typeface="Times New Roman" panose="02020603050405020304"/>
                <a:cs typeface="Times New Roman" panose="02020603050405020304"/>
              </a:rPr>
              <a:t>checksum </a:t>
            </a:r>
            <a:r>
              <a:rPr sz="2650" spc="-114" dirty="0">
                <a:latin typeface="Times New Roman" panose="02020603050405020304"/>
                <a:cs typeface="Times New Roman" panose="02020603050405020304"/>
              </a:rPr>
              <a:t>on </a:t>
            </a:r>
            <a:r>
              <a:rPr sz="2650" spc="-85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650" spc="1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50" spc="-140" dirty="0">
                <a:latin typeface="Times New Roman" panose="02020603050405020304"/>
                <a:cs typeface="Times New Roman" panose="02020603050405020304"/>
              </a:rPr>
              <a:t>data</a:t>
            </a:r>
            <a:endParaRPr sz="2650">
              <a:latin typeface="Times New Roman" panose="02020603050405020304"/>
              <a:cs typeface="Times New Roman" panose="02020603050405020304"/>
            </a:endParaRPr>
          </a:p>
          <a:p>
            <a:pPr marL="312420" marR="5080" indent="-300355">
              <a:lnSpc>
                <a:spcPts val="3340"/>
              </a:lnSpc>
              <a:spcBef>
                <a:spcPts val="635"/>
              </a:spcBef>
              <a:buClr>
                <a:srgbClr val="D34816"/>
              </a:buClr>
              <a:buSzPct val="85000"/>
              <a:buFont typeface="Webdings" panose="05030102010509060703"/>
              <a:buChar char=""/>
              <a:tabLst>
                <a:tab pos="313055" algn="l"/>
              </a:tabLst>
            </a:pPr>
            <a:r>
              <a:rPr sz="3050" spc="-80" dirty="0">
                <a:latin typeface="Times New Roman" panose="02020603050405020304"/>
                <a:cs typeface="Times New Roman" panose="02020603050405020304"/>
              </a:rPr>
              <a:t>Controllers </a:t>
            </a:r>
            <a:r>
              <a:rPr sz="3050" spc="-120" dirty="0">
                <a:latin typeface="Times New Roman" panose="02020603050405020304"/>
                <a:cs typeface="Times New Roman" panose="02020603050405020304"/>
              </a:rPr>
              <a:t>contain </a:t>
            </a:r>
            <a:r>
              <a:rPr sz="3050" spc="-165" dirty="0">
                <a:latin typeface="Times New Roman" panose="02020603050405020304"/>
                <a:cs typeface="Times New Roman" panose="02020603050405020304"/>
              </a:rPr>
              <a:t>small </a:t>
            </a:r>
            <a:r>
              <a:rPr sz="3050" spc="-120" dirty="0">
                <a:latin typeface="Times New Roman" panose="02020603050405020304"/>
                <a:cs typeface="Times New Roman" panose="02020603050405020304"/>
              </a:rPr>
              <a:t>embedded </a:t>
            </a:r>
            <a:r>
              <a:rPr sz="3050" spc="-125" dirty="0">
                <a:latin typeface="Times New Roman" panose="02020603050405020304"/>
                <a:cs typeface="Times New Roman" panose="02020603050405020304"/>
              </a:rPr>
              <a:t>programs </a:t>
            </a:r>
            <a:r>
              <a:rPr sz="3050" spc="-35" dirty="0">
                <a:latin typeface="Times New Roman" panose="02020603050405020304"/>
                <a:cs typeface="Times New Roman" panose="02020603050405020304"/>
              </a:rPr>
              <a:t>to </a:t>
            </a:r>
            <a:r>
              <a:rPr sz="3050" spc="-95" dirty="0">
                <a:latin typeface="Times New Roman" panose="02020603050405020304"/>
                <a:cs typeface="Times New Roman" panose="02020603050405020304"/>
              </a:rPr>
              <a:t>carry  </a:t>
            </a:r>
            <a:r>
              <a:rPr sz="3050" spc="-55" dirty="0">
                <a:latin typeface="Times New Roman" panose="02020603050405020304"/>
                <a:cs typeface="Times New Roman" panose="02020603050405020304"/>
              </a:rPr>
              <a:t>out </a:t>
            </a:r>
            <a:r>
              <a:rPr sz="3050" spc="-150" dirty="0">
                <a:latin typeface="Times New Roman" panose="02020603050405020304"/>
                <a:cs typeface="Times New Roman" panose="02020603050405020304"/>
              </a:rPr>
              <a:t>all </a:t>
            </a:r>
            <a:r>
              <a:rPr sz="3050" spc="-125" dirty="0">
                <a:latin typeface="Times New Roman" panose="02020603050405020304"/>
                <a:cs typeface="Times New Roman" panose="02020603050405020304"/>
              </a:rPr>
              <a:t>this</a:t>
            </a:r>
            <a:r>
              <a:rPr sz="3050" spc="-75" dirty="0">
                <a:latin typeface="Times New Roman" panose="02020603050405020304"/>
                <a:cs typeface="Times New Roman" panose="02020603050405020304"/>
              </a:rPr>
              <a:t> work.</a:t>
            </a:r>
            <a:endParaRPr sz="305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object 7"/>
          <p:cNvGrpSpPr/>
          <p:nvPr/>
        </p:nvGrpSpPr>
        <p:grpSpPr>
          <a:xfrm>
            <a:off x="1046074" y="1565031"/>
            <a:ext cx="7902936" cy="4929906"/>
            <a:chOff x="1030224" y="1143000"/>
            <a:chExt cx="7783195" cy="4855210"/>
          </a:xfrm>
        </p:grpSpPr>
        <p:sp>
          <p:nvSpPr>
            <p:cNvPr id="8" name="object 8"/>
            <p:cNvSpPr/>
            <p:nvPr/>
          </p:nvSpPr>
          <p:spPr>
            <a:xfrm>
              <a:off x="1094299" y="1217961"/>
              <a:ext cx="7648753" cy="4722590"/>
            </a:xfrm>
            <a:prstGeom prst="rect">
              <a:avLst/>
            </a:prstGeom>
            <a:blipFill>
              <a:blip r:embed="rId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830"/>
            </a:p>
          </p:txBody>
        </p:sp>
        <p:sp>
          <p:nvSpPr>
            <p:cNvPr id="9" name="object 9"/>
            <p:cNvSpPr/>
            <p:nvPr/>
          </p:nvSpPr>
          <p:spPr>
            <a:xfrm>
              <a:off x="1030224" y="1142999"/>
              <a:ext cx="7783195" cy="4855210"/>
            </a:xfrm>
            <a:custGeom>
              <a:avLst/>
              <a:gdLst/>
              <a:ahLst/>
              <a:cxnLst/>
              <a:rect l="l" t="t" r="r" b="b"/>
              <a:pathLst>
                <a:path w="7783195" h="4855210">
                  <a:moveTo>
                    <a:pt x="7736713" y="46990"/>
                  </a:moveTo>
                  <a:lnTo>
                    <a:pt x="46329" y="46990"/>
                  </a:lnTo>
                  <a:lnTo>
                    <a:pt x="46329" y="58420"/>
                  </a:lnTo>
                  <a:lnTo>
                    <a:pt x="46329" y="4798060"/>
                  </a:lnTo>
                  <a:lnTo>
                    <a:pt x="46329" y="4809490"/>
                  </a:lnTo>
                  <a:lnTo>
                    <a:pt x="7736713" y="4809490"/>
                  </a:lnTo>
                  <a:lnTo>
                    <a:pt x="7736713" y="4798060"/>
                  </a:lnTo>
                  <a:lnTo>
                    <a:pt x="57912" y="4798060"/>
                  </a:lnTo>
                  <a:lnTo>
                    <a:pt x="57912" y="58420"/>
                  </a:lnTo>
                  <a:lnTo>
                    <a:pt x="7725156" y="58420"/>
                  </a:lnTo>
                  <a:lnTo>
                    <a:pt x="7725156" y="4797552"/>
                  </a:lnTo>
                  <a:lnTo>
                    <a:pt x="7736713" y="4797552"/>
                  </a:lnTo>
                  <a:lnTo>
                    <a:pt x="7736713" y="58420"/>
                  </a:lnTo>
                  <a:lnTo>
                    <a:pt x="7736713" y="57912"/>
                  </a:lnTo>
                  <a:lnTo>
                    <a:pt x="7736713" y="46990"/>
                  </a:lnTo>
                  <a:close/>
                </a:path>
                <a:path w="7783195" h="4855210">
                  <a:moveTo>
                    <a:pt x="7783068" y="4820920"/>
                  </a:moveTo>
                  <a:lnTo>
                    <a:pt x="34747" y="4820920"/>
                  </a:lnTo>
                  <a:lnTo>
                    <a:pt x="34747" y="34302"/>
                  </a:lnTo>
                  <a:lnTo>
                    <a:pt x="0" y="34302"/>
                  </a:lnTo>
                  <a:lnTo>
                    <a:pt x="0" y="4820920"/>
                  </a:lnTo>
                  <a:lnTo>
                    <a:pt x="0" y="4855210"/>
                  </a:lnTo>
                  <a:lnTo>
                    <a:pt x="7783068" y="4855210"/>
                  </a:lnTo>
                  <a:lnTo>
                    <a:pt x="7783068" y="4820920"/>
                  </a:lnTo>
                  <a:close/>
                </a:path>
                <a:path w="7783195" h="4855210">
                  <a:moveTo>
                    <a:pt x="7783068" y="34798"/>
                  </a:moveTo>
                  <a:lnTo>
                    <a:pt x="7748270" y="34798"/>
                  </a:lnTo>
                  <a:lnTo>
                    <a:pt x="7748270" y="4820717"/>
                  </a:lnTo>
                  <a:lnTo>
                    <a:pt x="7783068" y="4820717"/>
                  </a:lnTo>
                  <a:lnTo>
                    <a:pt x="7783068" y="34798"/>
                  </a:lnTo>
                  <a:close/>
                </a:path>
                <a:path w="7783195" h="4855210">
                  <a:moveTo>
                    <a:pt x="7783068" y="0"/>
                  </a:moveTo>
                  <a:lnTo>
                    <a:pt x="0" y="0"/>
                  </a:lnTo>
                  <a:lnTo>
                    <a:pt x="0" y="34290"/>
                  </a:lnTo>
                  <a:lnTo>
                    <a:pt x="7783068" y="34290"/>
                  </a:lnTo>
                  <a:lnTo>
                    <a:pt x="778306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830"/>
            </a:p>
          </p:txBody>
        </p:sp>
      </p:grpSp>
      <p:sp>
        <p:nvSpPr>
          <p:cNvPr id="12" name="Title 11"/>
          <p:cNvSpPr/>
          <p:nvPr>
            <p:ph type="title"/>
          </p:nvPr>
        </p:nvSpPr>
        <p:spPr>
          <a:xfrm>
            <a:off x="1111250" y="457200"/>
            <a:ext cx="8795385" cy="1353820"/>
          </a:xfrm>
        </p:spPr>
        <p:txBody>
          <a:bodyPr wrap="square"/>
          <a:p>
            <a:r>
              <a:rPr dirty="0">
                <a:sym typeface="+mn-ea"/>
              </a:rPr>
              <a:t>Computer-System</a:t>
            </a:r>
            <a:r>
              <a:rPr spc="-114" dirty="0">
                <a:sym typeface="+mn-ea"/>
              </a:rPr>
              <a:t> </a:t>
            </a:r>
            <a:r>
              <a:rPr dirty="0">
                <a:sym typeface="+mn-ea"/>
              </a:rPr>
              <a:t>Architecture</a:t>
            </a:r>
            <a:br>
              <a:rPr dirty="0"/>
            </a:br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93625" y="551249"/>
            <a:ext cx="339471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25" dirty="0"/>
              <a:t>Device</a:t>
            </a:r>
            <a:r>
              <a:rPr spc="-275" dirty="0"/>
              <a:t> </a:t>
            </a:r>
            <a:r>
              <a:rPr spc="-100" dirty="0"/>
              <a:t>Drivers</a:t>
            </a:r>
            <a:endParaRPr spc="-100" dirty="0"/>
          </a:p>
        </p:txBody>
      </p:sp>
      <p:sp>
        <p:nvSpPr>
          <p:cNvPr id="3" name="object 3"/>
          <p:cNvSpPr txBox="1"/>
          <p:nvPr/>
        </p:nvSpPr>
        <p:spPr>
          <a:xfrm>
            <a:off x="1093720" y="1622492"/>
            <a:ext cx="7570470" cy="5029200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312420" indent="-300355">
              <a:lnSpc>
                <a:spcPct val="100000"/>
              </a:lnSpc>
              <a:spcBef>
                <a:spcPts val="435"/>
              </a:spcBef>
              <a:buClr>
                <a:srgbClr val="D34816"/>
              </a:buClr>
              <a:buSzPct val="85000"/>
              <a:buFont typeface="Webdings" panose="05030102010509060703"/>
              <a:buChar char=""/>
              <a:tabLst>
                <a:tab pos="312420" algn="l"/>
                <a:tab pos="313055" algn="l"/>
              </a:tabLst>
            </a:pPr>
            <a:r>
              <a:rPr sz="2650" spc="-130" dirty="0">
                <a:latin typeface="Times New Roman" panose="02020603050405020304"/>
                <a:cs typeface="Times New Roman" panose="02020603050405020304"/>
              </a:rPr>
              <a:t>Who </a:t>
            </a:r>
            <a:r>
              <a:rPr sz="2650" spc="-140" dirty="0">
                <a:latin typeface="Times New Roman" panose="02020603050405020304"/>
                <a:cs typeface="Times New Roman" panose="02020603050405020304"/>
              </a:rPr>
              <a:t>would </a:t>
            </a:r>
            <a:r>
              <a:rPr sz="2650" spc="-105" dirty="0">
                <a:latin typeface="Times New Roman" panose="02020603050405020304"/>
                <a:cs typeface="Times New Roman" panose="02020603050405020304"/>
              </a:rPr>
              <a:t>initiate </a:t>
            </a:r>
            <a:r>
              <a:rPr sz="2650" spc="-85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650" spc="9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50" spc="-80" dirty="0">
                <a:latin typeface="Times New Roman" panose="02020603050405020304"/>
                <a:cs typeface="Times New Roman" panose="02020603050405020304"/>
              </a:rPr>
              <a:t>controller</a:t>
            </a:r>
            <a:endParaRPr sz="2650">
              <a:latin typeface="Times New Roman" panose="02020603050405020304"/>
              <a:cs typeface="Times New Roman" panose="02020603050405020304"/>
            </a:endParaRPr>
          </a:p>
          <a:p>
            <a:pPr marL="312420" indent="-300355">
              <a:lnSpc>
                <a:spcPct val="100000"/>
              </a:lnSpc>
              <a:spcBef>
                <a:spcPts val="340"/>
              </a:spcBef>
              <a:buClr>
                <a:srgbClr val="D34816"/>
              </a:buClr>
              <a:buSzPct val="85000"/>
              <a:buFont typeface="Webdings" panose="05030102010509060703"/>
              <a:buChar char=""/>
              <a:tabLst>
                <a:tab pos="312420" algn="l"/>
                <a:tab pos="313055" algn="l"/>
              </a:tabLst>
            </a:pPr>
            <a:r>
              <a:rPr sz="2650" spc="-130" dirty="0">
                <a:latin typeface="Times New Roman" panose="02020603050405020304"/>
                <a:cs typeface="Times New Roman" panose="02020603050405020304"/>
              </a:rPr>
              <a:t>Who </a:t>
            </a:r>
            <a:r>
              <a:rPr sz="2650" spc="-140" dirty="0">
                <a:latin typeface="Times New Roman" panose="02020603050405020304"/>
                <a:cs typeface="Times New Roman" panose="02020603050405020304"/>
              </a:rPr>
              <a:t>would </a:t>
            </a:r>
            <a:r>
              <a:rPr sz="2650" spc="-80" dirty="0">
                <a:latin typeface="Times New Roman" panose="02020603050405020304"/>
                <a:cs typeface="Times New Roman" panose="02020603050405020304"/>
              </a:rPr>
              <a:t>determine</a:t>
            </a:r>
            <a:r>
              <a:rPr sz="2650" spc="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50" spc="-20" dirty="0">
                <a:latin typeface="Times New Roman" panose="02020603050405020304"/>
                <a:cs typeface="Times New Roman" panose="02020603050405020304"/>
              </a:rPr>
              <a:t>read/write</a:t>
            </a:r>
            <a:endParaRPr sz="2650">
              <a:latin typeface="Times New Roman" panose="02020603050405020304"/>
              <a:cs typeface="Times New Roman" panose="02020603050405020304"/>
            </a:endParaRPr>
          </a:p>
          <a:p>
            <a:pPr marL="312420" indent="-300355">
              <a:lnSpc>
                <a:spcPct val="100000"/>
              </a:lnSpc>
              <a:spcBef>
                <a:spcPts val="320"/>
              </a:spcBef>
              <a:buClr>
                <a:srgbClr val="D34816"/>
              </a:buClr>
              <a:buSzPct val="85000"/>
              <a:buFont typeface="Webdings" panose="05030102010509060703"/>
              <a:buChar char=""/>
              <a:tabLst>
                <a:tab pos="312420" algn="l"/>
                <a:tab pos="313055" algn="l"/>
              </a:tabLst>
            </a:pPr>
            <a:r>
              <a:rPr sz="2650" spc="-130" dirty="0">
                <a:latin typeface="Times New Roman" panose="02020603050405020304"/>
                <a:cs typeface="Times New Roman" panose="02020603050405020304"/>
              </a:rPr>
              <a:t>Who </a:t>
            </a:r>
            <a:r>
              <a:rPr sz="2650" spc="-140" dirty="0">
                <a:latin typeface="Times New Roman" panose="02020603050405020304"/>
                <a:cs typeface="Times New Roman" panose="02020603050405020304"/>
              </a:rPr>
              <a:t>would </a:t>
            </a:r>
            <a:r>
              <a:rPr sz="2650" spc="-70" dirty="0">
                <a:latin typeface="Times New Roman" panose="02020603050405020304"/>
                <a:cs typeface="Times New Roman" panose="02020603050405020304"/>
              </a:rPr>
              <a:t>tell </a:t>
            </a:r>
            <a:r>
              <a:rPr sz="2650" spc="-85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2650" spc="-95" dirty="0">
                <a:latin typeface="Times New Roman" panose="02020603050405020304"/>
                <a:cs typeface="Times New Roman" panose="02020603050405020304"/>
              </a:rPr>
              <a:t>sector</a:t>
            </a:r>
            <a:r>
              <a:rPr sz="2650" spc="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50" spc="-105" dirty="0">
                <a:latin typeface="Times New Roman" panose="02020603050405020304"/>
                <a:cs typeface="Times New Roman" panose="02020603050405020304"/>
              </a:rPr>
              <a:t>number</a:t>
            </a:r>
            <a:endParaRPr sz="2650">
              <a:latin typeface="Times New Roman" panose="02020603050405020304"/>
              <a:cs typeface="Times New Roman" panose="02020603050405020304"/>
            </a:endParaRPr>
          </a:p>
          <a:p>
            <a:pPr marL="312420" indent="-300355">
              <a:lnSpc>
                <a:spcPct val="100000"/>
              </a:lnSpc>
              <a:spcBef>
                <a:spcPts val="340"/>
              </a:spcBef>
              <a:buClr>
                <a:srgbClr val="D34816"/>
              </a:buClr>
              <a:buSzPct val="85000"/>
              <a:buFont typeface="Webdings" panose="05030102010509060703"/>
              <a:buChar char=""/>
              <a:tabLst>
                <a:tab pos="312420" algn="l"/>
                <a:tab pos="313055" algn="l"/>
              </a:tabLst>
            </a:pPr>
            <a:r>
              <a:rPr sz="2650" spc="-345" dirty="0">
                <a:latin typeface="Times New Roman" panose="02020603050405020304"/>
                <a:cs typeface="Times New Roman" panose="02020603050405020304"/>
              </a:rPr>
              <a:t>A </a:t>
            </a:r>
            <a:r>
              <a:rPr sz="2650" spc="-50" dirty="0">
                <a:latin typeface="Times New Roman" panose="02020603050405020304"/>
                <a:cs typeface="Times New Roman" panose="02020603050405020304"/>
              </a:rPr>
              <a:t>part </a:t>
            </a:r>
            <a:r>
              <a:rPr sz="2650" spc="-155" dirty="0">
                <a:latin typeface="Times New Roman" panose="02020603050405020304"/>
                <a:cs typeface="Times New Roman" panose="02020603050405020304"/>
              </a:rPr>
              <a:t>of </a:t>
            </a:r>
            <a:r>
              <a:rPr sz="2650" spc="-114" dirty="0">
                <a:latin typeface="Times New Roman" panose="02020603050405020304"/>
                <a:cs typeface="Times New Roman" panose="02020603050405020304"/>
              </a:rPr>
              <a:t>operating </a:t>
            </a:r>
            <a:r>
              <a:rPr sz="2650" spc="-150" dirty="0">
                <a:latin typeface="Times New Roman" panose="02020603050405020304"/>
                <a:cs typeface="Times New Roman" panose="02020603050405020304"/>
              </a:rPr>
              <a:t>system </a:t>
            </a:r>
            <a:r>
              <a:rPr sz="2650" spc="-135" dirty="0">
                <a:latin typeface="Times New Roman" panose="02020603050405020304"/>
                <a:cs typeface="Times New Roman" panose="02020603050405020304"/>
              </a:rPr>
              <a:t>called </a:t>
            </a:r>
            <a:r>
              <a:rPr sz="2650" b="1" i="1" spc="-100" dirty="0">
                <a:latin typeface="Times New Roman" panose="02020603050405020304"/>
                <a:cs typeface="Times New Roman" panose="02020603050405020304"/>
              </a:rPr>
              <a:t>Device</a:t>
            </a:r>
            <a:r>
              <a:rPr sz="2650" b="1" i="1" spc="1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50" b="1" i="1" spc="-50" dirty="0">
                <a:latin typeface="Times New Roman" panose="02020603050405020304"/>
                <a:cs typeface="Times New Roman" panose="02020603050405020304"/>
              </a:rPr>
              <a:t>Driver</a:t>
            </a:r>
            <a:endParaRPr sz="2650">
              <a:latin typeface="Times New Roman" panose="02020603050405020304"/>
              <a:cs typeface="Times New Roman" panose="02020603050405020304"/>
            </a:endParaRPr>
          </a:p>
          <a:p>
            <a:pPr marL="312420" indent="-300355">
              <a:lnSpc>
                <a:spcPct val="100000"/>
              </a:lnSpc>
              <a:spcBef>
                <a:spcPts val="320"/>
              </a:spcBef>
              <a:buClr>
                <a:srgbClr val="D34816"/>
              </a:buClr>
              <a:buSzPct val="85000"/>
              <a:buFont typeface="Webdings" panose="05030102010509060703"/>
              <a:buChar char=""/>
              <a:tabLst>
                <a:tab pos="312420" algn="l"/>
                <a:tab pos="313055" algn="l"/>
              </a:tabLst>
            </a:pPr>
            <a:r>
              <a:rPr sz="2650" spc="-145" dirty="0">
                <a:latin typeface="Times New Roman" panose="02020603050405020304"/>
                <a:cs typeface="Times New Roman" panose="02020603050405020304"/>
              </a:rPr>
              <a:t>Software </a:t>
            </a:r>
            <a:r>
              <a:rPr sz="2650" spc="-45" dirty="0">
                <a:latin typeface="Times New Roman" panose="02020603050405020304"/>
                <a:cs typeface="Times New Roman" panose="02020603050405020304"/>
              </a:rPr>
              <a:t>or</a:t>
            </a:r>
            <a:r>
              <a:rPr sz="265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50" spc="-155" dirty="0">
                <a:latin typeface="Times New Roman" panose="02020603050405020304"/>
                <a:cs typeface="Times New Roman" panose="02020603050405020304"/>
              </a:rPr>
              <a:t>Hardware?</a:t>
            </a:r>
            <a:endParaRPr sz="2650">
              <a:latin typeface="Times New Roman" panose="02020603050405020304"/>
              <a:cs typeface="Times New Roman" panose="02020603050405020304"/>
            </a:endParaRPr>
          </a:p>
          <a:p>
            <a:pPr marL="615950" lvl="1" indent="-252095">
              <a:lnSpc>
                <a:spcPct val="100000"/>
              </a:lnSpc>
              <a:spcBef>
                <a:spcPts val="235"/>
              </a:spcBef>
              <a:buClr>
                <a:srgbClr val="9A2D1F"/>
              </a:buClr>
              <a:buSzPct val="84000"/>
              <a:buFont typeface="Webdings" panose="05030102010509060703"/>
              <a:buChar char=""/>
              <a:tabLst>
                <a:tab pos="616585" algn="l"/>
              </a:tabLst>
            </a:pPr>
            <a:r>
              <a:rPr sz="2200" spc="-120" dirty="0">
                <a:latin typeface="Times New Roman" panose="02020603050405020304"/>
                <a:cs typeface="Times New Roman" panose="02020603050405020304"/>
              </a:rPr>
              <a:t>Software </a:t>
            </a:r>
            <a:r>
              <a:rPr sz="2200" spc="-75" dirty="0">
                <a:latin typeface="Times New Roman" panose="02020603050405020304"/>
                <a:cs typeface="Times New Roman" panose="02020603050405020304"/>
              </a:rPr>
              <a:t>that </a:t>
            </a:r>
            <a:r>
              <a:rPr sz="2200" spc="-114" dirty="0">
                <a:latin typeface="Times New Roman" panose="02020603050405020304"/>
                <a:cs typeface="Times New Roman" panose="02020603050405020304"/>
              </a:rPr>
              <a:t>talks </a:t>
            </a:r>
            <a:r>
              <a:rPr sz="2200" spc="-35" dirty="0">
                <a:latin typeface="Times New Roman" panose="02020603050405020304"/>
                <a:cs typeface="Times New Roman" panose="02020603050405020304"/>
              </a:rPr>
              <a:t>to </a:t>
            </a:r>
            <a:r>
              <a:rPr sz="2200" spc="-175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200" spc="1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65" dirty="0">
                <a:latin typeface="Times New Roman" panose="02020603050405020304"/>
                <a:cs typeface="Times New Roman" panose="02020603050405020304"/>
              </a:rPr>
              <a:t>controller</a:t>
            </a:r>
            <a:endParaRPr sz="2200">
              <a:latin typeface="Times New Roman" panose="02020603050405020304"/>
              <a:cs typeface="Times New Roman" panose="02020603050405020304"/>
            </a:endParaRPr>
          </a:p>
          <a:p>
            <a:pPr marL="615950" lvl="1" indent="-252095">
              <a:lnSpc>
                <a:spcPct val="100000"/>
              </a:lnSpc>
              <a:spcBef>
                <a:spcPts val="170"/>
              </a:spcBef>
              <a:buClr>
                <a:srgbClr val="9A2D1F"/>
              </a:buClr>
              <a:buSzPct val="84000"/>
              <a:buFont typeface="Webdings" panose="05030102010509060703"/>
              <a:buChar char=""/>
              <a:tabLst>
                <a:tab pos="616585" algn="l"/>
              </a:tabLst>
            </a:pPr>
            <a:r>
              <a:rPr sz="2200" spc="-155" dirty="0">
                <a:latin typeface="Times New Roman" panose="02020603050405020304"/>
                <a:cs typeface="Times New Roman" panose="02020603050405020304"/>
              </a:rPr>
              <a:t>Gives </a:t>
            </a:r>
            <a:r>
              <a:rPr sz="2200" spc="-40" dirty="0">
                <a:latin typeface="Times New Roman" panose="02020603050405020304"/>
                <a:cs typeface="Times New Roman" panose="02020603050405020304"/>
              </a:rPr>
              <a:t>it</a:t>
            </a:r>
            <a:r>
              <a:rPr sz="22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125" dirty="0">
                <a:latin typeface="Times New Roman" panose="02020603050405020304"/>
                <a:cs typeface="Times New Roman" panose="02020603050405020304"/>
              </a:rPr>
              <a:t>command</a:t>
            </a:r>
            <a:endParaRPr sz="2200">
              <a:latin typeface="Times New Roman" panose="02020603050405020304"/>
              <a:cs typeface="Times New Roman" panose="02020603050405020304"/>
            </a:endParaRPr>
          </a:p>
          <a:p>
            <a:pPr marL="615950" lvl="1" indent="-252095">
              <a:lnSpc>
                <a:spcPct val="100000"/>
              </a:lnSpc>
              <a:spcBef>
                <a:spcPts val="180"/>
              </a:spcBef>
              <a:buClr>
                <a:srgbClr val="9A2D1F"/>
              </a:buClr>
              <a:buSzPct val="84000"/>
              <a:buFont typeface="Webdings" panose="05030102010509060703"/>
              <a:buChar char=""/>
              <a:tabLst>
                <a:tab pos="616585" algn="l"/>
              </a:tabLst>
            </a:pPr>
            <a:r>
              <a:rPr sz="2200" spc="-125" dirty="0">
                <a:latin typeface="Times New Roman" panose="02020603050405020304"/>
                <a:cs typeface="Times New Roman" panose="02020603050405020304"/>
              </a:rPr>
              <a:t>Accept</a:t>
            </a:r>
            <a:r>
              <a:rPr sz="2200" spc="-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130" dirty="0">
                <a:latin typeface="Times New Roman" panose="02020603050405020304"/>
                <a:cs typeface="Times New Roman" panose="02020603050405020304"/>
              </a:rPr>
              <a:t>Responses</a:t>
            </a:r>
            <a:endParaRPr sz="2200">
              <a:latin typeface="Times New Roman" panose="02020603050405020304"/>
              <a:cs typeface="Times New Roman" panose="02020603050405020304"/>
            </a:endParaRPr>
          </a:p>
          <a:p>
            <a:pPr marL="312420" indent="-300355">
              <a:lnSpc>
                <a:spcPct val="100000"/>
              </a:lnSpc>
              <a:spcBef>
                <a:spcPts val="280"/>
              </a:spcBef>
              <a:buClr>
                <a:srgbClr val="D34816"/>
              </a:buClr>
              <a:buSzPct val="85000"/>
              <a:buFont typeface="Webdings" panose="05030102010509060703"/>
              <a:buChar char=""/>
              <a:tabLst>
                <a:tab pos="312420" algn="l"/>
                <a:tab pos="313055" algn="l"/>
              </a:tabLst>
            </a:pPr>
            <a:r>
              <a:rPr sz="2650" spc="-220" dirty="0">
                <a:latin typeface="Times New Roman" panose="02020603050405020304"/>
                <a:cs typeface="Times New Roman" panose="02020603050405020304"/>
              </a:rPr>
              <a:t>Same </a:t>
            </a:r>
            <a:r>
              <a:rPr sz="2650" spc="-95" dirty="0">
                <a:latin typeface="Times New Roman" panose="02020603050405020304"/>
                <a:cs typeface="Times New Roman" panose="02020603050405020304"/>
              </a:rPr>
              <a:t>for </a:t>
            </a:r>
            <a:r>
              <a:rPr sz="2650" spc="-150" dirty="0">
                <a:latin typeface="Times New Roman" panose="02020603050405020304"/>
                <a:cs typeface="Times New Roman" panose="02020603050405020304"/>
              </a:rPr>
              <a:t>all</a:t>
            </a:r>
            <a:r>
              <a:rPr sz="2650" spc="10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50" spc="-110" dirty="0">
                <a:latin typeface="Times New Roman" panose="02020603050405020304"/>
                <a:cs typeface="Times New Roman" panose="02020603050405020304"/>
              </a:rPr>
              <a:t>controllers?</a:t>
            </a:r>
            <a:endParaRPr sz="2650">
              <a:latin typeface="Times New Roman" panose="02020603050405020304"/>
              <a:cs typeface="Times New Roman" panose="02020603050405020304"/>
            </a:endParaRPr>
          </a:p>
          <a:p>
            <a:pPr marL="312420" indent="-300355">
              <a:lnSpc>
                <a:spcPct val="100000"/>
              </a:lnSpc>
              <a:spcBef>
                <a:spcPts val="335"/>
              </a:spcBef>
              <a:buClr>
                <a:srgbClr val="D34816"/>
              </a:buClr>
              <a:buSzPct val="85000"/>
              <a:buFont typeface="Webdings" panose="05030102010509060703"/>
              <a:buChar char=""/>
              <a:tabLst>
                <a:tab pos="312420" algn="l"/>
                <a:tab pos="313055" algn="l"/>
              </a:tabLst>
            </a:pPr>
            <a:r>
              <a:rPr sz="2650" spc="-110" dirty="0">
                <a:latin typeface="Times New Roman" panose="02020603050405020304"/>
                <a:cs typeface="Times New Roman" panose="02020603050405020304"/>
              </a:rPr>
              <a:t>Different </a:t>
            </a:r>
            <a:r>
              <a:rPr sz="2650" spc="-125" dirty="0">
                <a:latin typeface="Times New Roman" panose="02020603050405020304"/>
                <a:cs typeface="Times New Roman" panose="02020603050405020304"/>
              </a:rPr>
              <a:t>software </a:t>
            </a:r>
            <a:r>
              <a:rPr sz="2650" spc="-105" dirty="0">
                <a:latin typeface="Times New Roman" panose="02020603050405020304"/>
                <a:cs typeface="Times New Roman" panose="02020603050405020304"/>
              </a:rPr>
              <a:t>for </a:t>
            </a:r>
            <a:r>
              <a:rPr sz="2650" spc="-110" dirty="0">
                <a:latin typeface="Times New Roman" panose="02020603050405020304"/>
                <a:cs typeface="Times New Roman" panose="02020603050405020304"/>
              </a:rPr>
              <a:t>different </a:t>
            </a:r>
            <a:r>
              <a:rPr sz="2650" spc="-105" dirty="0">
                <a:latin typeface="Times New Roman" panose="02020603050405020304"/>
                <a:cs typeface="Times New Roman" panose="02020603050405020304"/>
              </a:rPr>
              <a:t>type </a:t>
            </a:r>
            <a:r>
              <a:rPr sz="2650" spc="-155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2650" spc="114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50" spc="-85" dirty="0">
                <a:latin typeface="Times New Roman" panose="02020603050405020304"/>
                <a:cs typeface="Times New Roman" panose="02020603050405020304"/>
              </a:rPr>
              <a:t>controllers</a:t>
            </a:r>
            <a:endParaRPr sz="2650">
              <a:latin typeface="Times New Roman" panose="02020603050405020304"/>
              <a:cs typeface="Times New Roman" panose="02020603050405020304"/>
            </a:endParaRPr>
          </a:p>
          <a:p>
            <a:pPr marL="312420" marR="5080" indent="-300355">
              <a:lnSpc>
                <a:spcPts val="2860"/>
              </a:lnSpc>
              <a:spcBef>
                <a:spcPts val="690"/>
              </a:spcBef>
              <a:buClr>
                <a:srgbClr val="D34816"/>
              </a:buClr>
              <a:buSzPct val="85000"/>
              <a:buFont typeface="Webdings" panose="05030102010509060703"/>
              <a:buChar char=""/>
              <a:tabLst>
                <a:tab pos="312420" algn="l"/>
                <a:tab pos="313055" algn="l"/>
              </a:tabLst>
            </a:pPr>
            <a:r>
              <a:rPr sz="2650" spc="-195" dirty="0">
                <a:latin typeface="Times New Roman" panose="02020603050405020304"/>
                <a:cs typeface="Times New Roman" panose="02020603050405020304"/>
              </a:rPr>
              <a:t>Each </a:t>
            </a:r>
            <a:r>
              <a:rPr sz="2650" spc="-80" dirty="0">
                <a:latin typeface="Times New Roman" panose="02020603050405020304"/>
                <a:cs typeface="Times New Roman" panose="02020603050405020304"/>
              </a:rPr>
              <a:t>controller </a:t>
            </a:r>
            <a:r>
              <a:rPr sz="2650" spc="-114" dirty="0">
                <a:latin typeface="Times New Roman" panose="02020603050405020304"/>
                <a:cs typeface="Times New Roman" panose="02020603050405020304"/>
              </a:rPr>
              <a:t>manufacturer </a:t>
            </a:r>
            <a:r>
              <a:rPr sz="2650" spc="-204" dirty="0">
                <a:latin typeface="Times New Roman" panose="02020603050405020304"/>
                <a:cs typeface="Times New Roman" panose="02020603050405020304"/>
              </a:rPr>
              <a:t>has </a:t>
            </a:r>
            <a:r>
              <a:rPr sz="2650" spc="-50" dirty="0">
                <a:latin typeface="Times New Roman" panose="02020603050405020304"/>
                <a:cs typeface="Times New Roman" panose="02020603050405020304"/>
              </a:rPr>
              <a:t>to </a:t>
            </a:r>
            <a:r>
              <a:rPr sz="2650" spc="-155" dirty="0">
                <a:latin typeface="Times New Roman" panose="02020603050405020304"/>
                <a:cs typeface="Times New Roman" panose="02020603050405020304"/>
              </a:rPr>
              <a:t>supply </a:t>
            </a:r>
            <a:r>
              <a:rPr sz="2650" spc="-215" dirty="0">
                <a:latin typeface="Times New Roman" panose="02020603050405020304"/>
                <a:cs typeface="Times New Roman" panose="02020603050405020304"/>
              </a:rPr>
              <a:t>a </a:t>
            </a:r>
            <a:r>
              <a:rPr sz="2650" spc="-95" dirty="0">
                <a:latin typeface="Times New Roman" panose="02020603050405020304"/>
                <a:cs typeface="Times New Roman" panose="02020603050405020304"/>
              </a:rPr>
              <a:t>driver for </a:t>
            </a:r>
            <a:r>
              <a:rPr sz="2650" spc="-155" dirty="0">
                <a:latin typeface="Times New Roman" panose="02020603050405020304"/>
                <a:cs typeface="Times New Roman" panose="02020603050405020304"/>
              </a:rPr>
              <a:t>each  </a:t>
            </a:r>
            <a:r>
              <a:rPr sz="2650" spc="-114" dirty="0">
                <a:latin typeface="Times New Roman" panose="02020603050405020304"/>
                <a:cs typeface="Times New Roman" panose="02020603050405020304"/>
              </a:rPr>
              <a:t>operating </a:t>
            </a:r>
            <a:r>
              <a:rPr sz="2650" spc="-150" dirty="0">
                <a:latin typeface="Times New Roman" panose="02020603050405020304"/>
                <a:cs typeface="Times New Roman" panose="02020603050405020304"/>
              </a:rPr>
              <a:t>system </a:t>
            </a:r>
            <a:r>
              <a:rPr sz="2650" spc="-50" dirty="0">
                <a:latin typeface="Times New Roman" panose="02020603050405020304"/>
                <a:cs typeface="Times New Roman" panose="02020603050405020304"/>
              </a:rPr>
              <a:t>it</a:t>
            </a:r>
            <a:r>
              <a:rPr sz="2650" spc="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50" spc="-95" dirty="0">
                <a:latin typeface="Times New Roman" panose="02020603050405020304"/>
                <a:cs typeface="Times New Roman" panose="02020603050405020304"/>
              </a:rPr>
              <a:t>supports</a:t>
            </a:r>
            <a:endParaRPr sz="265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93625" y="630448"/>
            <a:ext cx="464566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25" dirty="0"/>
              <a:t>Device </a:t>
            </a:r>
            <a:r>
              <a:rPr spc="-20" dirty="0"/>
              <a:t>Status</a:t>
            </a:r>
            <a:r>
              <a:rPr spc="-445" dirty="0"/>
              <a:t> </a:t>
            </a:r>
            <a:r>
              <a:rPr spc="-235" dirty="0"/>
              <a:t>Table</a:t>
            </a:r>
            <a:endParaRPr spc="-235" dirty="0"/>
          </a:p>
        </p:txBody>
      </p:sp>
      <p:sp>
        <p:nvSpPr>
          <p:cNvPr id="3" name="object 3"/>
          <p:cNvSpPr txBox="1"/>
          <p:nvPr/>
        </p:nvSpPr>
        <p:spPr>
          <a:xfrm>
            <a:off x="1093655" y="1617126"/>
            <a:ext cx="8118475" cy="3870960"/>
          </a:xfrm>
          <a:prstGeom prst="rect">
            <a:avLst/>
          </a:prstGeom>
        </p:spPr>
        <p:txBody>
          <a:bodyPr vert="horz" wrap="square" lIns="0" tIns="52705" rIns="0" bIns="0" rtlCol="0">
            <a:spAutoFit/>
          </a:bodyPr>
          <a:lstStyle/>
          <a:p>
            <a:pPr marL="312420" indent="-300355">
              <a:lnSpc>
                <a:spcPct val="100000"/>
              </a:lnSpc>
              <a:spcBef>
                <a:spcPts val="415"/>
              </a:spcBef>
              <a:buClr>
                <a:srgbClr val="D34816"/>
              </a:buClr>
              <a:buSzPct val="85000"/>
              <a:buFont typeface="Webdings" panose="05030102010509060703"/>
              <a:buChar char=""/>
              <a:tabLst>
                <a:tab pos="313055" algn="l"/>
              </a:tabLst>
            </a:pPr>
            <a:r>
              <a:rPr sz="3050" spc="-55" dirty="0">
                <a:latin typeface="Times New Roman" panose="02020603050405020304"/>
                <a:cs typeface="Times New Roman" panose="02020603050405020304"/>
              </a:rPr>
              <a:t>One </a:t>
            </a:r>
            <a:r>
              <a:rPr sz="3050" spc="-70" dirty="0">
                <a:latin typeface="Times New Roman" panose="02020603050405020304"/>
                <a:cs typeface="Times New Roman" panose="02020603050405020304"/>
              </a:rPr>
              <a:t>entry </a:t>
            </a:r>
            <a:r>
              <a:rPr sz="3050" spc="-55" dirty="0">
                <a:latin typeface="Times New Roman" panose="02020603050405020304"/>
                <a:cs typeface="Times New Roman" panose="02020603050405020304"/>
              </a:rPr>
              <a:t>per </a:t>
            </a:r>
            <a:r>
              <a:rPr sz="3050" spc="185" dirty="0">
                <a:latin typeface="Times New Roman" panose="02020603050405020304"/>
                <a:cs typeface="Times New Roman" panose="02020603050405020304"/>
              </a:rPr>
              <a:t>I/O</a:t>
            </a:r>
            <a:r>
              <a:rPr sz="3050" spc="-2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50" spc="-155" dirty="0">
                <a:latin typeface="Times New Roman" panose="02020603050405020304"/>
                <a:cs typeface="Times New Roman" panose="02020603050405020304"/>
              </a:rPr>
              <a:t>device</a:t>
            </a:r>
            <a:endParaRPr sz="3050">
              <a:latin typeface="Times New Roman" panose="02020603050405020304"/>
              <a:cs typeface="Times New Roman" panose="02020603050405020304"/>
            </a:endParaRPr>
          </a:p>
          <a:p>
            <a:pPr marL="312420" indent="-300355">
              <a:lnSpc>
                <a:spcPct val="100000"/>
              </a:lnSpc>
              <a:spcBef>
                <a:spcPts val="325"/>
              </a:spcBef>
              <a:buClr>
                <a:srgbClr val="D34816"/>
              </a:buClr>
              <a:buSzPct val="85000"/>
              <a:buFont typeface="Webdings" panose="05030102010509060703"/>
              <a:buChar char=""/>
              <a:tabLst>
                <a:tab pos="313055" algn="l"/>
              </a:tabLst>
            </a:pPr>
            <a:r>
              <a:rPr sz="3050" spc="-190" dirty="0">
                <a:latin typeface="Times New Roman" panose="02020603050405020304"/>
                <a:cs typeface="Times New Roman" panose="02020603050405020304"/>
              </a:rPr>
              <a:t>Keeps </a:t>
            </a:r>
            <a:r>
              <a:rPr sz="3050" spc="-80" dirty="0">
                <a:latin typeface="Times New Roman" panose="02020603050405020304"/>
                <a:cs typeface="Times New Roman" panose="02020603050405020304"/>
              </a:rPr>
              <a:t>record</a:t>
            </a:r>
            <a:r>
              <a:rPr sz="305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50" spc="-165" dirty="0">
                <a:latin typeface="Times New Roman" panose="02020603050405020304"/>
                <a:cs typeface="Times New Roman" panose="02020603050405020304"/>
              </a:rPr>
              <a:t>of</a:t>
            </a:r>
            <a:endParaRPr sz="3050">
              <a:latin typeface="Times New Roman" panose="02020603050405020304"/>
              <a:cs typeface="Times New Roman" panose="02020603050405020304"/>
            </a:endParaRPr>
          </a:p>
          <a:p>
            <a:pPr marL="615950" lvl="1" indent="-252095">
              <a:lnSpc>
                <a:spcPct val="100000"/>
              </a:lnSpc>
              <a:spcBef>
                <a:spcPts val="230"/>
              </a:spcBef>
              <a:buClr>
                <a:srgbClr val="9A2D1F"/>
              </a:buClr>
              <a:buSzPct val="85000"/>
              <a:buFont typeface="Webdings" panose="05030102010509060703"/>
              <a:buChar char=""/>
              <a:tabLst>
                <a:tab pos="616585" algn="l"/>
              </a:tabLst>
            </a:pPr>
            <a:r>
              <a:rPr sz="2650" spc="-175" dirty="0">
                <a:latin typeface="Times New Roman" panose="02020603050405020304"/>
                <a:cs typeface="Times New Roman" panose="02020603050405020304"/>
              </a:rPr>
              <a:t>Device’s</a:t>
            </a:r>
            <a:r>
              <a:rPr sz="2650" spc="-1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50" spc="-114" dirty="0">
                <a:latin typeface="Times New Roman" panose="02020603050405020304"/>
                <a:cs typeface="Times New Roman" panose="02020603050405020304"/>
              </a:rPr>
              <a:t>type</a:t>
            </a:r>
            <a:endParaRPr sz="2650">
              <a:latin typeface="Times New Roman" panose="02020603050405020304"/>
              <a:cs typeface="Times New Roman" panose="02020603050405020304"/>
            </a:endParaRPr>
          </a:p>
          <a:p>
            <a:pPr marL="615950" lvl="1" indent="-252095">
              <a:lnSpc>
                <a:spcPct val="100000"/>
              </a:lnSpc>
              <a:spcBef>
                <a:spcPts val="50"/>
              </a:spcBef>
              <a:buClr>
                <a:srgbClr val="9A2D1F"/>
              </a:buClr>
              <a:buSzPct val="85000"/>
              <a:buFont typeface="Webdings" panose="05030102010509060703"/>
              <a:buChar char=""/>
              <a:tabLst>
                <a:tab pos="616585" algn="l"/>
              </a:tabLst>
            </a:pPr>
            <a:r>
              <a:rPr sz="2650" spc="-160" dirty="0">
                <a:latin typeface="Times New Roman" panose="02020603050405020304"/>
                <a:cs typeface="Times New Roman" panose="02020603050405020304"/>
              </a:rPr>
              <a:t>Address</a:t>
            </a:r>
            <a:endParaRPr sz="2650">
              <a:latin typeface="Times New Roman" panose="02020603050405020304"/>
              <a:cs typeface="Times New Roman" panose="02020603050405020304"/>
            </a:endParaRPr>
          </a:p>
          <a:p>
            <a:pPr marL="615950" lvl="1" indent="-252095">
              <a:lnSpc>
                <a:spcPct val="100000"/>
              </a:lnSpc>
              <a:spcBef>
                <a:spcPts val="120"/>
              </a:spcBef>
              <a:buClr>
                <a:srgbClr val="9A2D1F"/>
              </a:buClr>
              <a:buSzPct val="85000"/>
              <a:buFont typeface="Webdings" panose="05030102010509060703"/>
              <a:buChar char=""/>
              <a:tabLst>
                <a:tab pos="616585" algn="l"/>
              </a:tabLst>
            </a:pPr>
            <a:r>
              <a:rPr sz="2650" spc="-140" dirty="0">
                <a:latin typeface="Times New Roman" panose="02020603050405020304"/>
                <a:cs typeface="Times New Roman" panose="02020603050405020304"/>
              </a:rPr>
              <a:t>State</a:t>
            </a:r>
            <a:endParaRPr sz="2650">
              <a:latin typeface="Times New Roman" panose="02020603050405020304"/>
              <a:cs typeface="Times New Roman" panose="02020603050405020304"/>
            </a:endParaRPr>
          </a:p>
          <a:p>
            <a:pPr marL="917575" lvl="2" indent="-252095">
              <a:lnSpc>
                <a:spcPct val="100000"/>
              </a:lnSpc>
              <a:spcBef>
                <a:spcPts val="220"/>
              </a:spcBef>
              <a:buClr>
                <a:srgbClr val="E6B1AA"/>
              </a:buClr>
              <a:buSzPct val="84000"/>
              <a:buFont typeface="Webdings" panose="05030102010509060703"/>
              <a:buChar char=""/>
              <a:tabLst>
                <a:tab pos="918210" algn="l"/>
              </a:tabLst>
            </a:pPr>
            <a:r>
              <a:rPr sz="2200" spc="-65" dirty="0">
                <a:latin typeface="Times New Roman" panose="02020603050405020304"/>
                <a:cs typeface="Times New Roman" panose="02020603050405020304"/>
              </a:rPr>
              <a:t>Not</a:t>
            </a:r>
            <a:r>
              <a:rPr sz="2200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110" dirty="0">
                <a:latin typeface="Times New Roman" panose="02020603050405020304"/>
                <a:cs typeface="Times New Roman" panose="02020603050405020304"/>
              </a:rPr>
              <a:t>functioning</a:t>
            </a:r>
            <a:endParaRPr sz="2200">
              <a:latin typeface="Times New Roman" panose="02020603050405020304"/>
              <a:cs typeface="Times New Roman" panose="02020603050405020304"/>
            </a:endParaRPr>
          </a:p>
          <a:p>
            <a:pPr marL="917575" lvl="2" indent="-252095">
              <a:lnSpc>
                <a:spcPct val="100000"/>
              </a:lnSpc>
              <a:spcBef>
                <a:spcPts val="170"/>
              </a:spcBef>
              <a:buClr>
                <a:srgbClr val="E6B1AA"/>
              </a:buClr>
              <a:buSzPct val="84000"/>
              <a:buFont typeface="Webdings" panose="05030102010509060703"/>
              <a:buChar char=""/>
              <a:tabLst>
                <a:tab pos="918210" algn="l"/>
              </a:tabLst>
            </a:pPr>
            <a:r>
              <a:rPr sz="2200" spc="-110" dirty="0">
                <a:latin typeface="Times New Roman" panose="02020603050405020304"/>
                <a:cs typeface="Times New Roman" panose="02020603050405020304"/>
              </a:rPr>
              <a:t>Idle</a:t>
            </a:r>
            <a:endParaRPr sz="2200">
              <a:latin typeface="Times New Roman" panose="02020603050405020304"/>
              <a:cs typeface="Times New Roman" panose="02020603050405020304"/>
            </a:endParaRPr>
          </a:p>
          <a:p>
            <a:pPr marL="917575" lvl="2" indent="-252095">
              <a:lnSpc>
                <a:spcPct val="100000"/>
              </a:lnSpc>
              <a:spcBef>
                <a:spcPts val="180"/>
              </a:spcBef>
              <a:buClr>
                <a:srgbClr val="E6B1AA"/>
              </a:buClr>
              <a:buSzPct val="84000"/>
              <a:buFont typeface="Webdings" panose="05030102010509060703"/>
              <a:buChar char=""/>
              <a:tabLst>
                <a:tab pos="918210" algn="l"/>
              </a:tabLst>
            </a:pPr>
            <a:r>
              <a:rPr sz="2200" spc="-204" dirty="0">
                <a:latin typeface="Times New Roman" panose="02020603050405020304"/>
                <a:cs typeface="Times New Roman" panose="02020603050405020304"/>
              </a:rPr>
              <a:t>Busy</a:t>
            </a:r>
            <a:endParaRPr sz="2200">
              <a:latin typeface="Times New Roman" panose="02020603050405020304"/>
              <a:cs typeface="Times New Roman" panose="02020603050405020304"/>
            </a:endParaRPr>
          </a:p>
          <a:p>
            <a:pPr marL="312420" indent="-300355">
              <a:lnSpc>
                <a:spcPct val="100000"/>
              </a:lnSpc>
              <a:spcBef>
                <a:spcPts val="215"/>
              </a:spcBef>
              <a:buClr>
                <a:srgbClr val="D34816"/>
              </a:buClr>
              <a:buSzPct val="85000"/>
              <a:buFont typeface="Webdings" panose="05030102010509060703"/>
              <a:buChar char=""/>
              <a:tabLst>
                <a:tab pos="313055" algn="l"/>
              </a:tabLst>
            </a:pPr>
            <a:r>
              <a:rPr sz="3050" spc="-215" dirty="0">
                <a:latin typeface="Times New Roman" panose="02020603050405020304"/>
                <a:cs typeface="Times New Roman" panose="02020603050405020304"/>
              </a:rPr>
              <a:t>If </a:t>
            </a:r>
            <a:r>
              <a:rPr sz="3050" spc="-80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3050" spc="-155" dirty="0">
                <a:latin typeface="Times New Roman" panose="02020603050405020304"/>
                <a:cs typeface="Times New Roman" panose="02020603050405020304"/>
              </a:rPr>
              <a:t>device </a:t>
            </a:r>
            <a:r>
              <a:rPr sz="3050" spc="-185" dirty="0">
                <a:latin typeface="Times New Roman" panose="02020603050405020304"/>
                <a:cs typeface="Times New Roman" panose="02020603050405020304"/>
              </a:rPr>
              <a:t>is </a:t>
            </a:r>
            <a:r>
              <a:rPr sz="3050" spc="-190" dirty="0">
                <a:latin typeface="Times New Roman" panose="02020603050405020304"/>
                <a:cs typeface="Times New Roman" panose="02020603050405020304"/>
              </a:rPr>
              <a:t>busy, </a:t>
            </a:r>
            <a:r>
              <a:rPr sz="3050" spc="-80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3050" spc="-140" dirty="0">
                <a:latin typeface="Times New Roman" panose="02020603050405020304"/>
                <a:cs typeface="Times New Roman" panose="02020603050405020304"/>
              </a:rPr>
              <a:t>new </a:t>
            </a:r>
            <a:r>
              <a:rPr sz="3050" spc="-95" dirty="0">
                <a:latin typeface="Times New Roman" panose="02020603050405020304"/>
                <a:cs typeface="Times New Roman" panose="02020603050405020304"/>
              </a:rPr>
              <a:t>request </a:t>
            </a:r>
            <a:r>
              <a:rPr sz="3050" spc="-185" dirty="0">
                <a:latin typeface="Times New Roman" panose="02020603050405020304"/>
                <a:cs typeface="Times New Roman" panose="02020603050405020304"/>
              </a:rPr>
              <a:t>is </a:t>
            </a:r>
            <a:r>
              <a:rPr sz="3050" spc="-220" dirty="0">
                <a:latin typeface="Times New Roman" panose="02020603050405020304"/>
                <a:cs typeface="Times New Roman" panose="02020603050405020304"/>
              </a:rPr>
              <a:t>saved </a:t>
            </a:r>
            <a:r>
              <a:rPr sz="3050" spc="-130" dirty="0">
                <a:latin typeface="Times New Roman" panose="02020603050405020304"/>
                <a:cs typeface="Times New Roman" panose="02020603050405020304"/>
              </a:rPr>
              <a:t>in </a:t>
            </a:r>
            <a:r>
              <a:rPr sz="3050" spc="-229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3050" spc="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50" spc="-120" dirty="0">
                <a:latin typeface="Times New Roman" panose="02020603050405020304"/>
                <a:cs typeface="Times New Roman" panose="02020603050405020304"/>
              </a:rPr>
              <a:t>queue</a:t>
            </a:r>
            <a:endParaRPr sz="305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315959" y="6944372"/>
            <a:ext cx="133985" cy="2597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500" spc="20" dirty="0">
                <a:latin typeface="Arial" panose="020B0604020202020204"/>
                <a:cs typeface="Arial" panose="020B0604020202020204"/>
              </a:rPr>
              <a:t>9</a:t>
            </a:r>
            <a:endParaRPr sz="15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39324" y="218887"/>
            <a:ext cx="464566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25" dirty="0"/>
              <a:t>Device </a:t>
            </a:r>
            <a:r>
              <a:rPr spc="-20" dirty="0"/>
              <a:t>Status</a:t>
            </a:r>
            <a:r>
              <a:rPr spc="-445" dirty="0"/>
              <a:t> </a:t>
            </a:r>
            <a:r>
              <a:rPr spc="-235" dirty="0"/>
              <a:t>Table</a:t>
            </a:r>
            <a:endParaRPr spc="-235" dirty="0"/>
          </a:p>
        </p:txBody>
      </p:sp>
      <p:grpSp>
        <p:nvGrpSpPr>
          <p:cNvPr id="4" name="object 4"/>
          <p:cNvGrpSpPr/>
          <p:nvPr/>
        </p:nvGrpSpPr>
        <p:grpSpPr>
          <a:xfrm>
            <a:off x="1328927" y="1199388"/>
            <a:ext cx="7566659" cy="6078220"/>
            <a:chOff x="1328927" y="1199388"/>
            <a:chExt cx="7566659" cy="6078220"/>
          </a:xfrm>
        </p:grpSpPr>
        <p:sp>
          <p:nvSpPr>
            <p:cNvPr id="5" name="object 5"/>
            <p:cNvSpPr/>
            <p:nvPr/>
          </p:nvSpPr>
          <p:spPr>
            <a:xfrm>
              <a:off x="1392935" y="1261872"/>
              <a:ext cx="7440167" cy="5951219"/>
            </a:xfrm>
            <a:prstGeom prst="rect">
              <a:avLst/>
            </a:prstGeom>
            <a:blipFill>
              <a:blip r:embed="rId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328928" y="1199400"/>
              <a:ext cx="7566659" cy="6078220"/>
            </a:xfrm>
            <a:custGeom>
              <a:avLst/>
              <a:gdLst/>
              <a:ahLst/>
              <a:cxnLst/>
              <a:rect l="l" t="t" r="r" b="b"/>
              <a:pathLst>
                <a:path w="7566659" h="6078220">
                  <a:moveTo>
                    <a:pt x="7516368" y="50800"/>
                  </a:moveTo>
                  <a:lnTo>
                    <a:pt x="50292" y="50800"/>
                  </a:lnTo>
                  <a:lnTo>
                    <a:pt x="50292" y="62230"/>
                  </a:lnTo>
                  <a:lnTo>
                    <a:pt x="50292" y="6013450"/>
                  </a:lnTo>
                  <a:lnTo>
                    <a:pt x="50292" y="6027407"/>
                  </a:lnTo>
                  <a:lnTo>
                    <a:pt x="7516368" y="6027407"/>
                  </a:lnTo>
                  <a:lnTo>
                    <a:pt x="7516368" y="6013704"/>
                  </a:lnTo>
                  <a:lnTo>
                    <a:pt x="7516368" y="6013450"/>
                  </a:lnTo>
                  <a:lnTo>
                    <a:pt x="7516368" y="62484"/>
                  </a:lnTo>
                  <a:lnTo>
                    <a:pt x="7504176" y="62484"/>
                  </a:lnTo>
                  <a:lnTo>
                    <a:pt x="7504176" y="6013450"/>
                  </a:lnTo>
                  <a:lnTo>
                    <a:pt x="64008" y="6013450"/>
                  </a:lnTo>
                  <a:lnTo>
                    <a:pt x="64008" y="62230"/>
                  </a:lnTo>
                  <a:lnTo>
                    <a:pt x="7516368" y="62230"/>
                  </a:lnTo>
                  <a:lnTo>
                    <a:pt x="7516368" y="50800"/>
                  </a:lnTo>
                  <a:close/>
                </a:path>
                <a:path w="7566659" h="6078220">
                  <a:moveTo>
                    <a:pt x="7566660" y="0"/>
                  </a:moveTo>
                  <a:lnTo>
                    <a:pt x="0" y="0"/>
                  </a:lnTo>
                  <a:lnTo>
                    <a:pt x="0" y="38100"/>
                  </a:lnTo>
                  <a:lnTo>
                    <a:pt x="0" y="6040120"/>
                  </a:lnTo>
                  <a:lnTo>
                    <a:pt x="0" y="6078220"/>
                  </a:lnTo>
                  <a:lnTo>
                    <a:pt x="7566660" y="6078220"/>
                  </a:lnTo>
                  <a:lnTo>
                    <a:pt x="7566660" y="6040120"/>
                  </a:lnTo>
                  <a:lnTo>
                    <a:pt x="38100" y="6040120"/>
                  </a:lnTo>
                  <a:lnTo>
                    <a:pt x="38100" y="38100"/>
                  </a:lnTo>
                  <a:lnTo>
                    <a:pt x="7530084" y="38100"/>
                  </a:lnTo>
                  <a:lnTo>
                    <a:pt x="7530084" y="6039612"/>
                  </a:lnTo>
                  <a:lnTo>
                    <a:pt x="7566660" y="6039612"/>
                  </a:lnTo>
                  <a:lnTo>
                    <a:pt x="7566660" y="38100"/>
                  </a:lnTo>
                  <a:lnTo>
                    <a:pt x="756666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40" dirty="0"/>
              <a:t>A</a:t>
            </a:r>
            <a:r>
              <a:rPr spc="-275" dirty="0"/>
              <a:t> </a:t>
            </a:r>
            <a:r>
              <a:rPr spc="-105" dirty="0"/>
              <a:t>Question</a:t>
            </a:r>
            <a:endParaRPr spc="-105" dirty="0"/>
          </a:p>
        </p:txBody>
      </p:sp>
      <p:sp>
        <p:nvSpPr>
          <p:cNvPr id="3" name="object 3"/>
          <p:cNvSpPr txBox="1"/>
          <p:nvPr/>
        </p:nvSpPr>
        <p:spPr>
          <a:xfrm>
            <a:off x="606015" y="1499222"/>
            <a:ext cx="3549015" cy="2618105"/>
          </a:xfrm>
          <a:prstGeom prst="rect">
            <a:avLst/>
          </a:prstGeom>
        </p:spPr>
        <p:txBody>
          <a:bodyPr vert="horz" wrap="square" lIns="0" tIns="42545" rIns="0" bIns="0" rtlCol="0">
            <a:spAutoFit/>
          </a:bodyPr>
          <a:lstStyle/>
          <a:p>
            <a:pPr marL="312420" indent="-300355">
              <a:lnSpc>
                <a:spcPct val="100000"/>
              </a:lnSpc>
              <a:spcBef>
                <a:spcPts val="335"/>
              </a:spcBef>
              <a:buClr>
                <a:srgbClr val="D34816"/>
              </a:buClr>
              <a:buSzPct val="85000"/>
              <a:buFont typeface="Webdings" panose="05030102010509060703"/>
              <a:buChar char=""/>
              <a:tabLst>
                <a:tab pos="313055" algn="l"/>
              </a:tabLst>
            </a:pPr>
            <a:r>
              <a:rPr sz="3050" spc="-140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3050" spc="-114" dirty="0">
                <a:latin typeface="Times New Roman" panose="02020603050405020304"/>
                <a:cs typeface="Times New Roman" panose="02020603050405020304"/>
              </a:rPr>
              <a:t>operating</a:t>
            </a:r>
            <a:r>
              <a:rPr sz="3050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50" spc="-155" dirty="0">
                <a:latin typeface="Times New Roman" panose="02020603050405020304"/>
                <a:cs typeface="Times New Roman" panose="02020603050405020304"/>
              </a:rPr>
              <a:t>system</a:t>
            </a:r>
            <a:endParaRPr sz="3050">
              <a:latin typeface="Times New Roman" panose="02020603050405020304"/>
              <a:cs typeface="Times New Roman" panose="02020603050405020304"/>
            </a:endParaRPr>
          </a:p>
          <a:p>
            <a:pPr marL="615950" lvl="1" indent="-252095">
              <a:lnSpc>
                <a:spcPct val="100000"/>
              </a:lnSpc>
              <a:spcBef>
                <a:spcPts val="170"/>
              </a:spcBef>
              <a:buClr>
                <a:srgbClr val="9A2D1F"/>
              </a:buClr>
              <a:buSzPct val="85000"/>
              <a:buFont typeface="Webdings" panose="05030102010509060703"/>
              <a:buChar char=""/>
              <a:tabLst>
                <a:tab pos="616585" algn="l"/>
              </a:tabLst>
            </a:pPr>
            <a:r>
              <a:rPr sz="2650" spc="-120" dirty="0">
                <a:latin typeface="Times New Roman" panose="02020603050405020304"/>
                <a:cs typeface="Times New Roman" panose="02020603050405020304"/>
              </a:rPr>
              <a:t>Gets </a:t>
            </a:r>
            <a:r>
              <a:rPr sz="2650" spc="-175" dirty="0">
                <a:latin typeface="Times New Roman" panose="02020603050405020304"/>
                <a:cs typeface="Times New Roman" panose="02020603050405020304"/>
              </a:rPr>
              <a:t>an</a:t>
            </a:r>
            <a:r>
              <a:rPr sz="265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50" spc="-95" dirty="0">
                <a:latin typeface="Times New Roman" panose="02020603050405020304"/>
                <a:cs typeface="Times New Roman" panose="02020603050405020304"/>
              </a:rPr>
              <a:t>input</a:t>
            </a:r>
            <a:endParaRPr sz="2650">
              <a:latin typeface="Times New Roman" panose="02020603050405020304"/>
              <a:cs typeface="Times New Roman" panose="02020603050405020304"/>
            </a:endParaRPr>
          </a:p>
          <a:p>
            <a:pPr marL="615950" lvl="1" indent="-252095">
              <a:lnSpc>
                <a:spcPct val="100000"/>
              </a:lnSpc>
              <a:spcBef>
                <a:spcPts val="110"/>
              </a:spcBef>
              <a:buClr>
                <a:srgbClr val="9A2D1F"/>
              </a:buClr>
              <a:buSzPct val="85000"/>
              <a:buFont typeface="Webdings" panose="05030102010509060703"/>
              <a:buChar char=""/>
              <a:tabLst>
                <a:tab pos="616585" algn="l"/>
              </a:tabLst>
            </a:pPr>
            <a:r>
              <a:rPr sz="2650" spc="-120" dirty="0">
                <a:latin typeface="Times New Roman" panose="02020603050405020304"/>
                <a:cs typeface="Times New Roman" panose="02020603050405020304"/>
              </a:rPr>
              <a:t>Performs </a:t>
            </a:r>
            <a:r>
              <a:rPr sz="2650" spc="-215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650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50" spc="-114" dirty="0">
                <a:latin typeface="Times New Roman" panose="02020603050405020304"/>
                <a:cs typeface="Times New Roman" panose="02020603050405020304"/>
              </a:rPr>
              <a:t>computation</a:t>
            </a:r>
            <a:endParaRPr sz="2650">
              <a:latin typeface="Times New Roman" panose="02020603050405020304"/>
              <a:cs typeface="Times New Roman" panose="02020603050405020304"/>
            </a:endParaRPr>
          </a:p>
          <a:p>
            <a:pPr marL="615950" lvl="1" indent="-252095">
              <a:lnSpc>
                <a:spcPct val="100000"/>
              </a:lnSpc>
              <a:spcBef>
                <a:spcPts val="110"/>
              </a:spcBef>
              <a:buClr>
                <a:srgbClr val="9A2D1F"/>
              </a:buClr>
              <a:buSzPct val="85000"/>
              <a:buFont typeface="Webdings" panose="05030102010509060703"/>
              <a:buChar char=""/>
              <a:tabLst>
                <a:tab pos="616585" algn="l"/>
              </a:tabLst>
            </a:pPr>
            <a:r>
              <a:rPr sz="2650" spc="-125" dirty="0">
                <a:latin typeface="Times New Roman" panose="02020603050405020304"/>
                <a:cs typeface="Times New Roman" panose="02020603050405020304"/>
              </a:rPr>
              <a:t>Produces </a:t>
            </a:r>
            <a:r>
              <a:rPr sz="2650" spc="-175" dirty="0">
                <a:latin typeface="Times New Roman" panose="02020603050405020304"/>
                <a:cs typeface="Times New Roman" panose="02020603050405020304"/>
              </a:rPr>
              <a:t>an</a:t>
            </a:r>
            <a:r>
              <a:rPr sz="265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50" spc="-65" dirty="0">
                <a:latin typeface="Times New Roman" panose="02020603050405020304"/>
                <a:cs typeface="Times New Roman" panose="02020603050405020304"/>
              </a:rPr>
              <a:t>output</a:t>
            </a:r>
            <a:endParaRPr sz="2650">
              <a:latin typeface="Times New Roman" panose="02020603050405020304"/>
              <a:cs typeface="Times New Roman" panose="02020603050405020304"/>
            </a:endParaRPr>
          </a:p>
          <a:p>
            <a:pPr marL="615950" lvl="1" indent="-252095">
              <a:lnSpc>
                <a:spcPct val="100000"/>
              </a:lnSpc>
              <a:spcBef>
                <a:spcPts val="120"/>
              </a:spcBef>
              <a:buClr>
                <a:srgbClr val="9A2D1F"/>
              </a:buClr>
              <a:buSzPct val="85000"/>
              <a:buFont typeface="Webdings" panose="05030102010509060703"/>
              <a:buChar char=""/>
              <a:tabLst>
                <a:tab pos="616585" algn="l"/>
              </a:tabLst>
            </a:pPr>
            <a:r>
              <a:rPr sz="2650" spc="-200" dirty="0"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2650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50" spc="-95" dirty="0">
                <a:latin typeface="Times New Roman" panose="02020603050405020304"/>
                <a:cs typeface="Times New Roman" panose="02020603050405020304"/>
              </a:rPr>
              <a:t>Quits</a:t>
            </a:r>
            <a:endParaRPr sz="2650">
              <a:latin typeface="Times New Roman" panose="02020603050405020304"/>
              <a:cs typeface="Times New Roman" panose="02020603050405020304"/>
            </a:endParaRPr>
          </a:p>
          <a:p>
            <a:pPr marL="615950" lvl="1" indent="-252095">
              <a:lnSpc>
                <a:spcPct val="100000"/>
              </a:lnSpc>
              <a:spcBef>
                <a:spcPts val="105"/>
              </a:spcBef>
              <a:buClr>
                <a:srgbClr val="9A2D1F"/>
              </a:buClr>
              <a:buSzPct val="85000"/>
              <a:buFont typeface="Webdings" panose="05030102010509060703"/>
              <a:buChar char=""/>
              <a:tabLst>
                <a:tab pos="616585" algn="l"/>
              </a:tabLst>
            </a:pPr>
            <a:r>
              <a:rPr sz="2650" spc="-345" dirty="0">
                <a:latin typeface="Times New Roman" panose="02020603050405020304"/>
                <a:cs typeface="Times New Roman" panose="02020603050405020304"/>
              </a:rPr>
              <a:t>Yes </a:t>
            </a:r>
            <a:r>
              <a:rPr sz="2650" spc="-60" dirty="0">
                <a:latin typeface="Times New Roman" panose="02020603050405020304"/>
                <a:cs typeface="Times New Roman" panose="02020603050405020304"/>
              </a:rPr>
              <a:t>or</a:t>
            </a:r>
            <a:r>
              <a:rPr sz="2650" spc="-114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50" spc="-195" dirty="0">
                <a:latin typeface="Times New Roman" panose="02020603050405020304"/>
                <a:cs typeface="Times New Roman" panose="02020603050405020304"/>
              </a:rPr>
              <a:t>no?</a:t>
            </a:r>
            <a:endParaRPr sz="265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145792" y="3978973"/>
            <a:ext cx="2585085" cy="1250315"/>
          </a:xfrm>
          <a:custGeom>
            <a:avLst/>
            <a:gdLst/>
            <a:ahLst/>
            <a:cxnLst/>
            <a:rect l="l" t="t" r="r" b="b"/>
            <a:pathLst>
              <a:path w="2585085" h="1250314">
                <a:moveTo>
                  <a:pt x="590550" y="1074039"/>
                </a:moveTo>
                <a:lnTo>
                  <a:pt x="550164" y="1068514"/>
                </a:lnTo>
                <a:lnTo>
                  <a:pt x="517207" y="1044511"/>
                </a:lnTo>
                <a:lnTo>
                  <a:pt x="492252" y="1004506"/>
                </a:lnTo>
                <a:lnTo>
                  <a:pt x="478653" y="959358"/>
                </a:lnTo>
                <a:lnTo>
                  <a:pt x="478661" y="937093"/>
                </a:lnTo>
                <a:lnTo>
                  <a:pt x="490792" y="899350"/>
                </a:lnTo>
                <a:lnTo>
                  <a:pt x="516969" y="870275"/>
                </a:lnTo>
                <a:lnTo>
                  <a:pt x="553021" y="854011"/>
                </a:lnTo>
                <a:lnTo>
                  <a:pt x="569976" y="850582"/>
                </a:lnTo>
                <a:lnTo>
                  <a:pt x="577977" y="850892"/>
                </a:lnTo>
                <a:lnTo>
                  <a:pt x="616267" y="864870"/>
                </a:lnTo>
                <a:lnTo>
                  <a:pt x="634804" y="882586"/>
                </a:lnTo>
                <a:lnTo>
                  <a:pt x="562356" y="882586"/>
                </a:lnTo>
                <a:lnTo>
                  <a:pt x="554736" y="884110"/>
                </a:lnTo>
                <a:lnTo>
                  <a:pt x="545592" y="888682"/>
                </a:lnTo>
                <a:lnTo>
                  <a:pt x="536448" y="891730"/>
                </a:lnTo>
                <a:lnTo>
                  <a:pt x="530352" y="896302"/>
                </a:lnTo>
                <a:lnTo>
                  <a:pt x="509054" y="935736"/>
                </a:lnTo>
                <a:lnTo>
                  <a:pt x="509016" y="943546"/>
                </a:lnTo>
                <a:lnTo>
                  <a:pt x="510540" y="949642"/>
                </a:lnTo>
                <a:lnTo>
                  <a:pt x="512064" y="958786"/>
                </a:lnTo>
                <a:lnTo>
                  <a:pt x="515112" y="966406"/>
                </a:lnTo>
                <a:lnTo>
                  <a:pt x="583425" y="966406"/>
                </a:lnTo>
                <a:lnTo>
                  <a:pt x="525780" y="992314"/>
                </a:lnTo>
                <a:lnTo>
                  <a:pt x="554926" y="1029604"/>
                </a:lnTo>
                <a:lnTo>
                  <a:pt x="593217" y="1040701"/>
                </a:lnTo>
                <a:lnTo>
                  <a:pt x="667893" y="1040701"/>
                </a:lnTo>
                <a:lnTo>
                  <a:pt x="664464" y="1044130"/>
                </a:lnTo>
                <a:lnTo>
                  <a:pt x="658368" y="1048702"/>
                </a:lnTo>
                <a:lnTo>
                  <a:pt x="649224" y="1054798"/>
                </a:lnTo>
                <a:lnTo>
                  <a:pt x="643128" y="1057846"/>
                </a:lnTo>
                <a:lnTo>
                  <a:pt x="635508" y="1062418"/>
                </a:lnTo>
                <a:lnTo>
                  <a:pt x="612314" y="1070443"/>
                </a:lnTo>
                <a:lnTo>
                  <a:pt x="590550" y="1074039"/>
                </a:lnTo>
                <a:close/>
              </a:path>
              <a:path w="2585085" h="1250314">
                <a:moveTo>
                  <a:pt x="583425" y="966406"/>
                </a:moveTo>
                <a:lnTo>
                  <a:pt x="515112" y="966406"/>
                </a:lnTo>
                <a:lnTo>
                  <a:pt x="617220" y="920686"/>
                </a:lnTo>
                <a:lnTo>
                  <a:pt x="614172" y="911542"/>
                </a:lnTo>
                <a:lnTo>
                  <a:pt x="583692" y="884110"/>
                </a:lnTo>
                <a:lnTo>
                  <a:pt x="576072" y="882586"/>
                </a:lnTo>
                <a:lnTo>
                  <a:pt x="634804" y="882586"/>
                </a:lnTo>
                <a:lnTo>
                  <a:pt x="635984" y="883920"/>
                </a:lnTo>
                <a:lnTo>
                  <a:pt x="641985" y="892492"/>
                </a:lnTo>
                <a:lnTo>
                  <a:pt x="647414" y="902208"/>
                </a:lnTo>
                <a:lnTo>
                  <a:pt x="652272" y="913066"/>
                </a:lnTo>
                <a:lnTo>
                  <a:pt x="661416" y="931354"/>
                </a:lnTo>
                <a:lnTo>
                  <a:pt x="583425" y="966406"/>
                </a:lnTo>
                <a:close/>
              </a:path>
              <a:path w="2585085" h="1250314">
                <a:moveTo>
                  <a:pt x="348996" y="1184338"/>
                </a:moveTo>
                <a:lnTo>
                  <a:pt x="227076" y="913066"/>
                </a:lnTo>
                <a:lnTo>
                  <a:pt x="260604" y="897826"/>
                </a:lnTo>
                <a:lnTo>
                  <a:pt x="304800" y="995362"/>
                </a:lnTo>
                <a:lnTo>
                  <a:pt x="335280" y="995362"/>
                </a:lnTo>
                <a:lnTo>
                  <a:pt x="329850" y="1001601"/>
                </a:lnTo>
                <a:lnTo>
                  <a:pt x="324993" y="1008697"/>
                </a:lnTo>
                <a:lnTo>
                  <a:pt x="320706" y="1016365"/>
                </a:lnTo>
                <a:lnTo>
                  <a:pt x="316992" y="1024318"/>
                </a:lnTo>
                <a:lnTo>
                  <a:pt x="382524" y="1169098"/>
                </a:lnTo>
                <a:lnTo>
                  <a:pt x="348996" y="1184338"/>
                </a:lnTo>
                <a:close/>
              </a:path>
              <a:path w="2585085" h="1250314">
                <a:moveTo>
                  <a:pt x="13716" y="1059370"/>
                </a:moveTo>
                <a:lnTo>
                  <a:pt x="0" y="1028890"/>
                </a:lnTo>
                <a:lnTo>
                  <a:pt x="208788" y="934402"/>
                </a:lnTo>
                <a:lnTo>
                  <a:pt x="222504" y="964882"/>
                </a:lnTo>
                <a:lnTo>
                  <a:pt x="135636" y="1004506"/>
                </a:lnTo>
                <a:lnTo>
                  <a:pt x="142443" y="1019746"/>
                </a:lnTo>
                <a:lnTo>
                  <a:pt x="100584" y="1019746"/>
                </a:lnTo>
                <a:lnTo>
                  <a:pt x="13716" y="1059370"/>
                </a:lnTo>
                <a:close/>
              </a:path>
              <a:path w="2585085" h="1250314">
                <a:moveTo>
                  <a:pt x="335280" y="995362"/>
                </a:moveTo>
                <a:lnTo>
                  <a:pt x="304800" y="995362"/>
                </a:lnTo>
                <a:lnTo>
                  <a:pt x="309395" y="986504"/>
                </a:lnTo>
                <a:lnTo>
                  <a:pt x="337185" y="950976"/>
                </a:lnTo>
                <a:lnTo>
                  <a:pt x="379285" y="935736"/>
                </a:lnTo>
                <a:lnTo>
                  <a:pt x="392549" y="937093"/>
                </a:lnTo>
                <a:lnTo>
                  <a:pt x="405384" y="942022"/>
                </a:lnTo>
                <a:lnTo>
                  <a:pt x="417171" y="949190"/>
                </a:lnTo>
                <a:lnTo>
                  <a:pt x="427672" y="959358"/>
                </a:lnTo>
                <a:lnTo>
                  <a:pt x="437195" y="972502"/>
                </a:lnTo>
                <a:lnTo>
                  <a:pt x="371856" y="972502"/>
                </a:lnTo>
                <a:lnTo>
                  <a:pt x="365760" y="974026"/>
                </a:lnTo>
                <a:lnTo>
                  <a:pt x="356616" y="977074"/>
                </a:lnTo>
                <a:lnTo>
                  <a:pt x="350924" y="980789"/>
                </a:lnTo>
                <a:lnTo>
                  <a:pt x="345376" y="985075"/>
                </a:lnTo>
                <a:lnTo>
                  <a:pt x="340113" y="989933"/>
                </a:lnTo>
                <a:lnTo>
                  <a:pt x="335280" y="995362"/>
                </a:lnTo>
                <a:close/>
              </a:path>
              <a:path w="2585085" h="1250314">
                <a:moveTo>
                  <a:pt x="469392" y="1129474"/>
                </a:moveTo>
                <a:lnTo>
                  <a:pt x="420624" y="1019746"/>
                </a:lnTo>
                <a:lnTo>
                  <a:pt x="406908" y="995362"/>
                </a:lnTo>
                <a:lnTo>
                  <a:pt x="402336" y="987742"/>
                </a:lnTo>
                <a:lnTo>
                  <a:pt x="399288" y="981646"/>
                </a:lnTo>
                <a:lnTo>
                  <a:pt x="394716" y="978598"/>
                </a:lnTo>
                <a:lnTo>
                  <a:pt x="388620" y="974026"/>
                </a:lnTo>
                <a:lnTo>
                  <a:pt x="384048" y="972502"/>
                </a:lnTo>
                <a:lnTo>
                  <a:pt x="437195" y="972502"/>
                </a:lnTo>
                <a:lnTo>
                  <a:pt x="437316" y="972669"/>
                </a:lnTo>
                <a:lnTo>
                  <a:pt x="446532" y="989266"/>
                </a:lnTo>
                <a:lnTo>
                  <a:pt x="502920" y="1115758"/>
                </a:lnTo>
                <a:lnTo>
                  <a:pt x="469392" y="1129474"/>
                </a:lnTo>
                <a:close/>
              </a:path>
              <a:path w="2585085" h="1250314">
                <a:moveTo>
                  <a:pt x="667893" y="1040701"/>
                </a:moveTo>
                <a:lnTo>
                  <a:pt x="593217" y="1040701"/>
                </a:lnTo>
                <a:lnTo>
                  <a:pt x="607218" y="1038653"/>
                </a:lnTo>
                <a:lnTo>
                  <a:pt x="621792" y="1033462"/>
                </a:lnTo>
                <a:lnTo>
                  <a:pt x="629412" y="1030414"/>
                </a:lnTo>
                <a:lnTo>
                  <a:pt x="653796" y="1012126"/>
                </a:lnTo>
                <a:lnTo>
                  <a:pt x="658368" y="1006030"/>
                </a:lnTo>
                <a:lnTo>
                  <a:pt x="662940" y="1001458"/>
                </a:lnTo>
                <a:lnTo>
                  <a:pt x="672084" y="987742"/>
                </a:lnTo>
                <a:lnTo>
                  <a:pt x="675132" y="984694"/>
                </a:lnTo>
                <a:lnTo>
                  <a:pt x="676656" y="980122"/>
                </a:lnTo>
                <a:lnTo>
                  <a:pt x="678180" y="980122"/>
                </a:lnTo>
                <a:lnTo>
                  <a:pt x="693420" y="1015174"/>
                </a:lnTo>
                <a:lnTo>
                  <a:pt x="690372" y="1018222"/>
                </a:lnTo>
                <a:lnTo>
                  <a:pt x="687324" y="1022794"/>
                </a:lnTo>
                <a:lnTo>
                  <a:pt x="673608" y="1036510"/>
                </a:lnTo>
                <a:lnTo>
                  <a:pt x="669036" y="1039558"/>
                </a:lnTo>
                <a:lnTo>
                  <a:pt x="667893" y="1040701"/>
                </a:lnTo>
                <a:close/>
              </a:path>
              <a:path w="2585085" h="1250314">
                <a:moveTo>
                  <a:pt x="204216" y="1249870"/>
                </a:moveTo>
                <a:lnTo>
                  <a:pt x="100584" y="1019746"/>
                </a:lnTo>
                <a:lnTo>
                  <a:pt x="142443" y="1019746"/>
                </a:lnTo>
                <a:lnTo>
                  <a:pt x="237744" y="1233106"/>
                </a:lnTo>
                <a:lnTo>
                  <a:pt x="204216" y="1249870"/>
                </a:lnTo>
                <a:close/>
              </a:path>
              <a:path w="2585085" h="1250314">
                <a:moveTo>
                  <a:pt x="1575450" y="595058"/>
                </a:moveTo>
                <a:lnTo>
                  <a:pt x="1546860" y="595058"/>
                </a:lnTo>
                <a:lnTo>
                  <a:pt x="1511808" y="428688"/>
                </a:lnTo>
                <a:lnTo>
                  <a:pt x="1543812" y="414718"/>
                </a:lnTo>
                <a:lnTo>
                  <a:pt x="1575450" y="595058"/>
                </a:lnTo>
                <a:close/>
              </a:path>
              <a:path w="2585085" h="1250314">
                <a:moveTo>
                  <a:pt x="1452508" y="648398"/>
                </a:moveTo>
                <a:lnTo>
                  <a:pt x="1424940" y="648398"/>
                </a:lnTo>
                <a:lnTo>
                  <a:pt x="1403604" y="476948"/>
                </a:lnTo>
                <a:lnTo>
                  <a:pt x="1431036" y="464248"/>
                </a:lnTo>
                <a:lnTo>
                  <a:pt x="1477140" y="516318"/>
                </a:lnTo>
                <a:lnTo>
                  <a:pt x="1437132" y="516318"/>
                </a:lnTo>
                <a:lnTo>
                  <a:pt x="1452508" y="648398"/>
                </a:lnTo>
                <a:close/>
              </a:path>
              <a:path w="2585085" h="1250314">
                <a:moveTo>
                  <a:pt x="1426464" y="700468"/>
                </a:moveTo>
                <a:lnTo>
                  <a:pt x="1289304" y="529018"/>
                </a:lnTo>
                <a:lnTo>
                  <a:pt x="1324356" y="513778"/>
                </a:lnTo>
                <a:lnTo>
                  <a:pt x="1424940" y="648398"/>
                </a:lnTo>
                <a:lnTo>
                  <a:pt x="1452508" y="648398"/>
                </a:lnTo>
                <a:lnTo>
                  <a:pt x="1456944" y="686498"/>
                </a:lnTo>
                <a:lnTo>
                  <a:pt x="1426464" y="700468"/>
                </a:lnTo>
                <a:close/>
              </a:path>
              <a:path w="2585085" h="1250314">
                <a:moveTo>
                  <a:pt x="1551432" y="645858"/>
                </a:moveTo>
                <a:lnTo>
                  <a:pt x="1437132" y="516318"/>
                </a:lnTo>
                <a:lnTo>
                  <a:pt x="1477140" y="516318"/>
                </a:lnTo>
                <a:lnTo>
                  <a:pt x="1546860" y="595058"/>
                </a:lnTo>
                <a:lnTo>
                  <a:pt x="1575450" y="595058"/>
                </a:lnTo>
                <a:lnTo>
                  <a:pt x="1581912" y="631888"/>
                </a:lnTo>
                <a:lnTo>
                  <a:pt x="1551432" y="645858"/>
                </a:lnTo>
                <a:close/>
              </a:path>
              <a:path w="2585085" h="1250314">
                <a:moveTo>
                  <a:pt x="1214818" y="686498"/>
                </a:moveTo>
                <a:lnTo>
                  <a:pt x="1178218" y="673798"/>
                </a:lnTo>
                <a:lnTo>
                  <a:pt x="1157001" y="638238"/>
                </a:lnTo>
                <a:lnTo>
                  <a:pt x="1155573" y="625538"/>
                </a:lnTo>
                <a:lnTo>
                  <a:pt x="1157001" y="612838"/>
                </a:lnTo>
                <a:lnTo>
                  <a:pt x="1179576" y="577278"/>
                </a:lnTo>
                <a:lnTo>
                  <a:pt x="1215270" y="555688"/>
                </a:lnTo>
                <a:lnTo>
                  <a:pt x="1250918" y="546798"/>
                </a:lnTo>
                <a:lnTo>
                  <a:pt x="1274064" y="546798"/>
                </a:lnTo>
                <a:lnTo>
                  <a:pt x="1288175" y="578548"/>
                </a:lnTo>
                <a:lnTo>
                  <a:pt x="1252728" y="578548"/>
                </a:lnTo>
                <a:lnTo>
                  <a:pt x="1243845" y="579818"/>
                </a:lnTo>
                <a:lnTo>
                  <a:pt x="1235392" y="582358"/>
                </a:lnTo>
                <a:lnTo>
                  <a:pt x="1219200" y="587438"/>
                </a:lnTo>
                <a:lnTo>
                  <a:pt x="1211746" y="591248"/>
                </a:lnTo>
                <a:lnTo>
                  <a:pt x="1205293" y="596328"/>
                </a:lnTo>
                <a:lnTo>
                  <a:pt x="1199697" y="600138"/>
                </a:lnTo>
                <a:lnTo>
                  <a:pt x="1194816" y="606488"/>
                </a:lnTo>
                <a:lnTo>
                  <a:pt x="1191363" y="612838"/>
                </a:lnTo>
                <a:lnTo>
                  <a:pt x="1190053" y="619188"/>
                </a:lnTo>
                <a:lnTo>
                  <a:pt x="1190744" y="625538"/>
                </a:lnTo>
                <a:lnTo>
                  <a:pt x="1193292" y="631888"/>
                </a:lnTo>
                <a:lnTo>
                  <a:pt x="1196340" y="640778"/>
                </a:lnTo>
                <a:lnTo>
                  <a:pt x="1200912" y="645858"/>
                </a:lnTo>
                <a:lnTo>
                  <a:pt x="1207008" y="647128"/>
                </a:lnTo>
                <a:lnTo>
                  <a:pt x="1212770" y="648398"/>
                </a:lnTo>
                <a:lnTo>
                  <a:pt x="1218819" y="649668"/>
                </a:lnTo>
                <a:lnTo>
                  <a:pt x="1321936" y="649668"/>
                </a:lnTo>
                <a:lnTo>
                  <a:pt x="1327594" y="654748"/>
                </a:lnTo>
                <a:lnTo>
                  <a:pt x="1333809" y="662368"/>
                </a:lnTo>
                <a:lnTo>
                  <a:pt x="1339596" y="673798"/>
                </a:lnTo>
                <a:lnTo>
                  <a:pt x="1340596" y="676338"/>
                </a:lnTo>
                <a:lnTo>
                  <a:pt x="1275016" y="676338"/>
                </a:lnTo>
                <a:lnTo>
                  <a:pt x="1266444" y="677608"/>
                </a:lnTo>
                <a:lnTo>
                  <a:pt x="1261872" y="678878"/>
                </a:lnTo>
                <a:lnTo>
                  <a:pt x="1255776" y="678878"/>
                </a:lnTo>
                <a:lnTo>
                  <a:pt x="1240536" y="683958"/>
                </a:lnTo>
                <a:lnTo>
                  <a:pt x="1234440" y="683958"/>
                </a:lnTo>
                <a:lnTo>
                  <a:pt x="1226820" y="685228"/>
                </a:lnTo>
                <a:lnTo>
                  <a:pt x="1214818" y="686498"/>
                </a:lnTo>
                <a:close/>
              </a:path>
              <a:path w="2585085" h="1250314">
                <a:moveTo>
                  <a:pt x="1287780" y="583628"/>
                </a:moveTo>
                <a:lnTo>
                  <a:pt x="1279517" y="581088"/>
                </a:lnTo>
                <a:lnTo>
                  <a:pt x="1261848" y="578548"/>
                </a:lnTo>
                <a:lnTo>
                  <a:pt x="1288175" y="578548"/>
                </a:lnTo>
                <a:lnTo>
                  <a:pt x="1289304" y="581088"/>
                </a:lnTo>
                <a:lnTo>
                  <a:pt x="1287780" y="583628"/>
                </a:lnTo>
                <a:close/>
              </a:path>
              <a:path w="2585085" h="1250314">
                <a:moveTo>
                  <a:pt x="1019563" y="689038"/>
                </a:moveTo>
                <a:lnTo>
                  <a:pt x="992124" y="689038"/>
                </a:lnTo>
                <a:lnTo>
                  <a:pt x="996076" y="678878"/>
                </a:lnTo>
                <a:lnTo>
                  <a:pt x="1024318" y="643318"/>
                </a:lnTo>
                <a:lnTo>
                  <a:pt x="1066419" y="628078"/>
                </a:lnTo>
                <a:lnTo>
                  <a:pt x="1079849" y="629348"/>
                </a:lnTo>
                <a:lnTo>
                  <a:pt x="1092708" y="633158"/>
                </a:lnTo>
                <a:lnTo>
                  <a:pt x="1103828" y="640778"/>
                </a:lnTo>
                <a:lnTo>
                  <a:pt x="1114234" y="650938"/>
                </a:lnTo>
                <a:lnTo>
                  <a:pt x="1123783" y="663638"/>
                </a:lnTo>
                <a:lnTo>
                  <a:pt x="1059180" y="663638"/>
                </a:lnTo>
                <a:lnTo>
                  <a:pt x="1051560" y="666178"/>
                </a:lnTo>
                <a:lnTo>
                  <a:pt x="1043940" y="669988"/>
                </a:lnTo>
                <a:lnTo>
                  <a:pt x="1038225" y="672528"/>
                </a:lnTo>
                <a:lnTo>
                  <a:pt x="1032510" y="676338"/>
                </a:lnTo>
                <a:lnTo>
                  <a:pt x="1021080" y="686498"/>
                </a:lnTo>
                <a:lnTo>
                  <a:pt x="1019563" y="689038"/>
                </a:lnTo>
                <a:close/>
              </a:path>
              <a:path w="2585085" h="1250314">
                <a:moveTo>
                  <a:pt x="1321936" y="649668"/>
                </a:moveTo>
                <a:lnTo>
                  <a:pt x="1218819" y="649668"/>
                </a:lnTo>
                <a:lnTo>
                  <a:pt x="1225438" y="648398"/>
                </a:lnTo>
                <a:lnTo>
                  <a:pt x="1232916" y="647128"/>
                </a:lnTo>
                <a:lnTo>
                  <a:pt x="1239012" y="647128"/>
                </a:lnTo>
                <a:lnTo>
                  <a:pt x="1257300" y="643318"/>
                </a:lnTo>
                <a:lnTo>
                  <a:pt x="1272540" y="639508"/>
                </a:lnTo>
                <a:lnTo>
                  <a:pt x="1283660" y="638238"/>
                </a:lnTo>
                <a:lnTo>
                  <a:pt x="1294066" y="638238"/>
                </a:lnTo>
                <a:lnTo>
                  <a:pt x="1303615" y="640778"/>
                </a:lnTo>
                <a:lnTo>
                  <a:pt x="1312164" y="644588"/>
                </a:lnTo>
                <a:lnTo>
                  <a:pt x="1320522" y="648398"/>
                </a:lnTo>
                <a:lnTo>
                  <a:pt x="1321936" y="649668"/>
                </a:lnTo>
                <a:close/>
              </a:path>
              <a:path w="2585085" h="1250314">
                <a:moveTo>
                  <a:pt x="1156716" y="822388"/>
                </a:moveTo>
                <a:lnTo>
                  <a:pt x="1106424" y="711898"/>
                </a:lnTo>
                <a:lnTo>
                  <a:pt x="1103876" y="704278"/>
                </a:lnTo>
                <a:lnTo>
                  <a:pt x="1100899" y="697928"/>
                </a:lnTo>
                <a:lnTo>
                  <a:pt x="1097637" y="692848"/>
                </a:lnTo>
                <a:lnTo>
                  <a:pt x="1094232" y="686498"/>
                </a:lnTo>
                <a:lnTo>
                  <a:pt x="1089660" y="678878"/>
                </a:lnTo>
                <a:lnTo>
                  <a:pt x="1085088" y="673798"/>
                </a:lnTo>
                <a:lnTo>
                  <a:pt x="1071372" y="663638"/>
                </a:lnTo>
                <a:lnTo>
                  <a:pt x="1123783" y="663638"/>
                </a:lnTo>
                <a:lnTo>
                  <a:pt x="1132332" y="681418"/>
                </a:lnTo>
                <a:lnTo>
                  <a:pt x="1190244" y="807148"/>
                </a:lnTo>
                <a:lnTo>
                  <a:pt x="1156716" y="822388"/>
                </a:lnTo>
                <a:close/>
              </a:path>
              <a:path w="2585085" h="1250314">
                <a:moveTo>
                  <a:pt x="1036320" y="875728"/>
                </a:moveTo>
                <a:lnTo>
                  <a:pt x="949452" y="681418"/>
                </a:lnTo>
                <a:lnTo>
                  <a:pt x="981456" y="666178"/>
                </a:lnTo>
                <a:lnTo>
                  <a:pt x="992124" y="689038"/>
                </a:lnTo>
                <a:lnTo>
                  <a:pt x="1019563" y="689038"/>
                </a:lnTo>
                <a:lnTo>
                  <a:pt x="1016531" y="694118"/>
                </a:lnTo>
                <a:lnTo>
                  <a:pt x="1012126" y="700468"/>
                </a:lnTo>
                <a:lnTo>
                  <a:pt x="1008006" y="708088"/>
                </a:lnTo>
                <a:lnTo>
                  <a:pt x="1004316" y="715708"/>
                </a:lnTo>
                <a:lnTo>
                  <a:pt x="1069848" y="860488"/>
                </a:lnTo>
                <a:lnTo>
                  <a:pt x="1036320" y="875728"/>
                </a:lnTo>
                <a:close/>
              </a:path>
              <a:path w="2585085" h="1250314">
                <a:moveTo>
                  <a:pt x="1321308" y="747458"/>
                </a:moveTo>
                <a:lnTo>
                  <a:pt x="1242060" y="747458"/>
                </a:lnTo>
                <a:lnTo>
                  <a:pt x="1249680" y="746188"/>
                </a:lnTo>
                <a:lnTo>
                  <a:pt x="1257300" y="746188"/>
                </a:lnTo>
                <a:lnTo>
                  <a:pt x="1264920" y="744918"/>
                </a:lnTo>
                <a:lnTo>
                  <a:pt x="1271016" y="743648"/>
                </a:lnTo>
                <a:lnTo>
                  <a:pt x="1278636" y="739838"/>
                </a:lnTo>
                <a:lnTo>
                  <a:pt x="1284732" y="737298"/>
                </a:lnTo>
                <a:lnTo>
                  <a:pt x="1289304" y="733488"/>
                </a:lnTo>
                <a:lnTo>
                  <a:pt x="1295400" y="729678"/>
                </a:lnTo>
                <a:lnTo>
                  <a:pt x="1304544" y="723328"/>
                </a:lnTo>
                <a:lnTo>
                  <a:pt x="1309116" y="715708"/>
                </a:lnTo>
                <a:lnTo>
                  <a:pt x="1310640" y="711898"/>
                </a:lnTo>
                <a:lnTo>
                  <a:pt x="1310640" y="706818"/>
                </a:lnTo>
                <a:lnTo>
                  <a:pt x="1312164" y="704278"/>
                </a:lnTo>
                <a:lnTo>
                  <a:pt x="1310640" y="699198"/>
                </a:lnTo>
                <a:lnTo>
                  <a:pt x="1307592" y="692848"/>
                </a:lnTo>
                <a:lnTo>
                  <a:pt x="1304544" y="685228"/>
                </a:lnTo>
                <a:lnTo>
                  <a:pt x="1299972" y="678878"/>
                </a:lnTo>
                <a:lnTo>
                  <a:pt x="1293876" y="677608"/>
                </a:lnTo>
                <a:lnTo>
                  <a:pt x="1288732" y="676338"/>
                </a:lnTo>
                <a:lnTo>
                  <a:pt x="1340596" y="676338"/>
                </a:lnTo>
                <a:lnTo>
                  <a:pt x="1341596" y="678878"/>
                </a:lnTo>
                <a:lnTo>
                  <a:pt x="1343025" y="685228"/>
                </a:lnTo>
                <a:lnTo>
                  <a:pt x="1343882" y="692848"/>
                </a:lnTo>
                <a:lnTo>
                  <a:pt x="1344110" y="697928"/>
                </a:lnTo>
                <a:lnTo>
                  <a:pt x="1344106" y="700468"/>
                </a:lnTo>
                <a:lnTo>
                  <a:pt x="1331404" y="737298"/>
                </a:lnTo>
                <a:lnTo>
                  <a:pt x="1326713" y="742378"/>
                </a:lnTo>
                <a:lnTo>
                  <a:pt x="1321308" y="747458"/>
                </a:lnTo>
                <a:close/>
              </a:path>
              <a:path w="2585085" h="1250314">
                <a:moveTo>
                  <a:pt x="781812" y="800798"/>
                </a:moveTo>
                <a:lnTo>
                  <a:pt x="780288" y="800798"/>
                </a:lnTo>
                <a:lnTo>
                  <a:pt x="765048" y="767778"/>
                </a:lnTo>
                <a:lnTo>
                  <a:pt x="769929" y="763968"/>
                </a:lnTo>
                <a:lnTo>
                  <a:pt x="781978" y="756348"/>
                </a:lnTo>
                <a:lnTo>
                  <a:pt x="789432" y="751268"/>
                </a:lnTo>
                <a:lnTo>
                  <a:pt x="796575" y="744918"/>
                </a:lnTo>
                <a:lnTo>
                  <a:pt x="804291" y="741108"/>
                </a:lnTo>
                <a:lnTo>
                  <a:pt x="812577" y="736028"/>
                </a:lnTo>
                <a:lnTo>
                  <a:pt x="839533" y="724598"/>
                </a:lnTo>
                <a:lnTo>
                  <a:pt x="848225" y="722058"/>
                </a:lnTo>
                <a:lnTo>
                  <a:pt x="856488" y="720788"/>
                </a:lnTo>
                <a:lnTo>
                  <a:pt x="863584" y="719518"/>
                </a:lnTo>
                <a:lnTo>
                  <a:pt x="878347" y="719518"/>
                </a:lnTo>
                <a:lnTo>
                  <a:pt x="885444" y="720788"/>
                </a:lnTo>
                <a:lnTo>
                  <a:pt x="921639" y="747458"/>
                </a:lnTo>
                <a:lnTo>
                  <a:pt x="924496" y="752538"/>
                </a:lnTo>
                <a:lnTo>
                  <a:pt x="859536" y="752538"/>
                </a:lnTo>
                <a:lnTo>
                  <a:pt x="853440" y="753808"/>
                </a:lnTo>
                <a:lnTo>
                  <a:pt x="845820" y="757618"/>
                </a:lnTo>
                <a:lnTo>
                  <a:pt x="839724" y="758888"/>
                </a:lnTo>
                <a:lnTo>
                  <a:pt x="833628" y="761428"/>
                </a:lnTo>
                <a:lnTo>
                  <a:pt x="827889" y="763968"/>
                </a:lnTo>
                <a:lnTo>
                  <a:pt x="822007" y="767778"/>
                </a:lnTo>
                <a:lnTo>
                  <a:pt x="809244" y="776668"/>
                </a:lnTo>
                <a:lnTo>
                  <a:pt x="801743" y="783018"/>
                </a:lnTo>
                <a:lnTo>
                  <a:pt x="794956" y="788098"/>
                </a:lnTo>
                <a:lnTo>
                  <a:pt x="788455" y="794448"/>
                </a:lnTo>
                <a:lnTo>
                  <a:pt x="781812" y="800798"/>
                </a:lnTo>
                <a:close/>
              </a:path>
              <a:path w="2585085" h="1250314">
                <a:moveTo>
                  <a:pt x="1241464" y="780478"/>
                </a:moveTo>
                <a:lnTo>
                  <a:pt x="1217676" y="780478"/>
                </a:lnTo>
                <a:lnTo>
                  <a:pt x="1200912" y="743648"/>
                </a:lnTo>
                <a:lnTo>
                  <a:pt x="1207008" y="743648"/>
                </a:lnTo>
                <a:lnTo>
                  <a:pt x="1216152" y="746188"/>
                </a:lnTo>
                <a:lnTo>
                  <a:pt x="1220724" y="746188"/>
                </a:lnTo>
                <a:lnTo>
                  <a:pt x="1228344" y="747458"/>
                </a:lnTo>
                <a:lnTo>
                  <a:pt x="1321308" y="747458"/>
                </a:lnTo>
                <a:lnTo>
                  <a:pt x="1315021" y="753808"/>
                </a:lnTo>
                <a:lnTo>
                  <a:pt x="1307592" y="758888"/>
                </a:lnTo>
                <a:lnTo>
                  <a:pt x="1299019" y="762698"/>
                </a:lnTo>
                <a:lnTo>
                  <a:pt x="1289304" y="767778"/>
                </a:lnTo>
                <a:lnTo>
                  <a:pt x="1279921" y="771588"/>
                </a:lnTo>
                <a:lnTo>
                  <a:pt x="1260586" y="776668"/>
                </a:lnTo>
                <a:lnTo>
                  <a:pt x="1251204" y="777938"/>
                </a:lnTo>
                <a:lnTo>
                  <a:pt x="1241464" y="780478"/>
                </a:lnTo>
                <a:close/>
              </a:path>
              <a:path w="2585085" h="1250314">
                <a:moveTo>
                  <a:pt x="880872" y="950658"/>
                </a:moveTo>
                <a:lnTo>
                  <a:pt x="862584" y="950658"/>
                </a:lnTo>
                <a:lnTo>
                  <a:pt x="854964" y="949388"/>
                </a:lnTo>
                <a:lnTo>
                  <a:pt x="820816" y="927798"/>
                </a:lnTo>
                <a:lnTo>
                  <a:pt x="816483" y="921448"/>
                </a:lnTo>
                <a:lnTo>
                  <a:pt x="812720" y="916368"/>
                </a:lnTo>
                <a:lnTo>
                  <a:pt x="809244" y="910018"/>
                </a:lnTo>
                <a:lnTo>
                  <a:pt x="805505" y="899858"/>
                </a:lnTo>
                <a:lnTo>
                  <a:pt x="803338" y="889698"/>
                </a:lnTo>
                <a:lnTo>
                  <a:pt x="802600" y="880808"/>
                </a:lnTo>
                <a:lnTo>
                  <a:pt x="803148" y="871918"/>
                </a:lnTo>
                <a:lnTo>
                  <a:pt x="819912" y="836358"/>
                </a:lnTo>
                <a:lnTo>
                  <a:pt x="827079" y="830008"/>
                </a:lnTo>
                <a:lnTo>
                  <a:pt x="834961" y="822388"/>
                </a:lnTo>
                <a:lnTo>
                  <a:pt x="843700" y="816038"/>
                </a:lnTo>
                <a:lnTo>
                  <a:pt x="853440" y="808418"/>
                </a:lnTo>
                <a:lnTo>
                  <a:pt x="864250" y="802068"/>
                </a:lnTo>
                <a:lnTo>
                  <a:pt x="875919" y="795718"/>
                </a:lnTo>
                <a:lnTo>
                  <a:pt x="888158" y="789368"/>
                </a:lnTo>
                <a:lnTo>
                  <a:pt x="900684" y="783018"/>
                </a:lnTo>
                <a:lnTo>
                  <a:pt x="897636" y="776668"/>
                </a:lnTo>
                <a:lnTo>
                  <a:pt x="893064" y="769048"/>
                </a:lnTo>
                <a:lnTo>
                  <a:pt x="890016" y="762698"/>
                </a:lnTo>
                <a:lnTo>
                  <a:pt x="885444" y="760158"/>
                </a:lnTo>
                <a:lnTo>
                  <a:pt x="880872" y="755078"/>
                </a:lnTo>
                <a:lnTo>
                  <a:pt x="876300" y="753808"/>
                </a:lnTo>
                <a:lnTo>
                  <a:pt x="870204" y="752538"/>
                </a:lnTo>
                <a:lnTo>
                  <a:pt x="924496" y="752538"/>
                </a:lnTo>
                <a:lnTo>
                  <a:pt x="925925" y="755078"/>
                </a:lnTo>
                <a:lnTo>
                  <a:pt x="929640" y="762698"/>
                </a:lnTo>
                <a:lnTo>
                  <a:pt x="950343" y="808418"/>
                </a:lnTo>
                <a:lnTo>
                  <a:pt x="911352" y="808418"/>
                </a:lnTo>
                <a:lnTo>
                  <a:pt x="905351" y="812228"/>
                </a:lnTo>
                <a:lnTo>
                  <a:pt x="898779" y="816038"/>
                </a:lnTo>
                <a:lnTo>
                  <a:pt x="891635" y="819848"/>
                </a:lnTo>
                <a:lnTo>
                  <a:pt x="883920" y="826198"/>
                </a:lnTo>
                <a:lnTo>
                  <a:pt x="875347" y="830008"/>
                </a:lnTo>
                <a:lnTo>
                  <a:pt x="867918" y="835088"/>
                </a:lnTo>
                <a:lnTo>
                  <a:pt x="861631" y="838898"/>
                </a:lnTo>
                <a:lnTo>
                  <a:pt x="839557" y="870648"/>
                </a:lnTo>
                <a:lnTo>
                  <a:pt x="839152" y="878268"/>
                </a:lnTo>
                <a:lnTo>
                  <a:pt x="840176" y="884618"/>
                </a:lnTo>
                <a:lnTo>
                  <a:pt x="869727" y="915098"/>
                </a:lnTo>
                <a:lnTo>
                  <a:pt x="934593" y="915098"/>
                </a:lnTo>
                <a:lnTo>
                  <a:pt x="931164" y="918908"/>
                </a:lnTo>
                <a:lnTo>
                  <a:pt x="896112" y="944308"/>
                </a:lnTo>
                <a:lnTo>
                  <a:pt x="888492" y="949388"/>
                </a:lnTo>
                <a:lnTo>
                  <a:pt x="880872" y="950658"/>
                </a:lnTo>
                <a:close/>
              </a:path>
              <a:path w="2585085" h="1250314">
                <a:moveTo>
                  <a:pt x="934593" y="915098"/>
                </a:moveTo>
                <a:lnTo>
                  <a:pt x="877443" y="915098"/>
                </a:lnTo>
                <a:lnTo>
                  <a:pt x="885729" y="912558"/>
                </a:lnTo>
                <a:lnTo>
                  <a:pt x="894588" y="910018"/>
                </a:lnTo>
                <a:lnTo>
                  <a:pt x="902065" y="906208"/>
                </a:lnTo>
                <a:lnTo>
                  <a:pt x="928687" y="876998"/>
                </a:lnTo>
                <a:lnTo>
                  <a:pt x="935736" y="864298"/>
                </a:lnTo>
                <a:lnTo>
                  <a:pt x="911352" y="808418"/>
                </a:lnTo>
                <a:lnTo>
                  <a:pt x="950343" y="808418"/>
                </a:lnTo>
                <a:lnTo>
                  <a:pt x="987724" y="890968"/>
                </a:lnTo>
                <a:lnTo>
                  <a:pt x="947928" y="890968"/>
                </a:lnTo>
                <a:lnTo>
                  <a:pt x="946404" y="894778"/>
                </a:lnTo>
                <a:lnTo>
                  <a:pt x="943356" y="897318"/>
                </a:lnTo>
                <a:lnTo>
                  <a:pt x="941832" y="903668"/>
                </a:lnTo>
                <a:lnTo>
                  <a:pt x="938784" y="910018"/>
                </a:lnTo>
                <a:lnTo>
                  <a:pt x="935736" y="913828"/>
                </a:lnTo>
                <a:lnTo>
                  <a:pt x="934593" y="915098"/>
                </a:lnTo>
                <a:close/>
              </a:path>
              <a:path w="2585085" h="1250314">
                <a:moveTo>
                  <a:pt x="957072" y="911288"/>
                </a:moveTo>
                <a:lnTo>
                  <a:pt x="947928" y="890968"/>
                </a:lnTo>
                <a:lnTo>
                  <a:pt x="987724" y="890968"/>
                </a:lnTo>
                <a:lnTo>
                  <a:pt x="990600" y="897318"/>
                </a:lnTo>
                <a:lnTo>
                  <a:pt x="957072" y="911288"/>
                </a:lnTo>
                <a:close/>
              </a:path>
              <a:path w="2585085" h="1250314">
                <a:moveTo>
                  <a:pt x="1835412" y="332422"/>
                </a:moveTo>
                <a:lnTo>
                  <a:pt x="1807464" y="332422"/>
                </a:lnTo>
                <a:lnTo>
                  <a:pt x="1812940" y="320706"/>
                </a:lnTo>
                <a:lnTo>
                  <a:pt x="1818132" y="310705"/>
                </a:lnTo>
                <a:lnTo>
                  <a:pt x="1823323" y="302418"/>
                </a:lnTo>
                <a:lnTo>
                  <a:pt x="1828800" y="295846"/>
                </a:lnTo>
                <a:lnTo>
                  <a:pt x="1833657" y="289560"/>
                </a:lnTo>
                <a:lnTo>
                  <a:pt x="1839087" y="284416"/>
                </a:lnTo>
                <a:lnTo>
                  <a:pt x="1845087" y="280416"/>
                </a:lnTo>
                <a:lnTo>
                  <a:pt x="1851660" y="277558"/>
                </a:lnTo>
                <a:lnTo>
                  <a:pt x="1857756" y="274510"/>
                </a:lnTo>
                <a:lnTo>
                  <a:pt x="1860804" y="274510"/>
                </a:lnTo>
                <a:lnTo>
                  <a:pt x="1862328" y="272986"/>
                </a:lnTo>
                <a:lnTo>
                  <a:pt x="1865376" y="272986"/>
                </a:lnTo>
                <a:lnTo>
                  <a:pt x="1880616" y="306514"/>
                </a:lnTo>
                <a:lnTo>
                  <a:pt x="1879092" y="308038"/>
                </a:lnTo>
                <a:lnTo>
                  <a:pt x="1872996" y="308038"/>
                </a:lnTo>
                <a:lnTo>
                  <a:pt x="1860804" y="314134"/>
                </a:lnTo>
                <a:lnTo>
                  <a:pt x="1854207" y="316968"/>
                </a:lnTo>
                <a:lnTo>
                  <a:pt x="1848040" y="320802"/>
                </a:lnTo>
                <a:lnTo>
                  <a:pt x="1842158" y="325493"/>
                </a:lnTo>
                <a:lnTo>
                  <a:pt x="1836420" y="330898"/>
                </a:lnTo>
                <a:lnTo>
                  <a:pt x="1835412" y="332422"/>
                </a:lnTo>
                <a:close/>
              </a:path>
              <a:path w="2585085" h="1250314">
                <a:moveTo>
                  <a:pt x="1848612" y="512254"/>
                </a:moveTo>
                <a:lnTo>
                  <a:pt x="1761744" y="317182"/>
                </a:lnTo>
                <a:lnTo>
                  <a:pt x="1793748" y="303466"/>
                </a:lnTo>
                <a:lnTo>
                  <a:pt x="1807464" y="332422"/>
                </a:lnTo>
                <a:lnTo>
                  <a:pt x="1835412" y="332422"/>
                </a:lnTo>
                <a:lnTo>
                  <a:pt x="1831871" y="337780"/>
                </a:lnTo>
                <a:lnTo>
                  <a:pt x="1827466" y="344805"/>
                </a:lnTo>
                <a:lnTo>
                  <a:pt x="1823346" y="352115"/>
                </a:lnTo>
                <a:lnTo>
                  <a:pt x="1819656" y="359854"/>
                </a:lnTo>
                <a:lnTo>
                  <a:pt x="1882140" y="498538"/>
                </a:lnTo>
                <a:lnTo>
                  <a:pt x="1848612" y="512254"/>
                </a:lnTo>
                <a:close/>
              </a:path>
              <a:path w="2585085" h="1250314">
                <a:moveTo>
                  <a:pt x="1703260" y="575691"/>
                </a:moveTo>
                <a:lnTo>
                  <a:pt x="1664208" y="570166"/>
                </a:lnTo>
                <a:lnTo>
                  <a:pt x="1629918" y="546163"/>
                </a:lnTo>
                <a:lnTo>
                  <a:pt x="1604772" y="506158"/>
                </a:lnTo>
                <a:lnTo>
                  <a:pt x="1591056" y="460438"/>
                </a:lnTo>
                <a:lnTo>
                  <a:pt x="1591056" y="439293"/>
                </a:lnTo>
                <a:lnTo>
                  <a:pt x="1603295" y="401050"/>
                </a:lnTo>
                <a:lnTo>
                  <a:pt x="1629489" y="372570"/>
                </a:lnTo>
                <a:lnTo>
                  <a:pt x="1665541" y="356044"/>
                </a:lnTo>
                <a:lnTo>
                  <a:pt x="1690497" y="353187"/>
                </a:lnTo>
                <a:lnTo>
                  <a:pt x="1698498" y="353758"/>
                </a:lnTo>
                <a:lnTo>
                  <a:pt x="1735931" y="371832"/>
                </a:lnTo>
                <a:lnTo>
                  <a:pt x="1747326" y="384238"/>
                </a:lnTo>
                <a:lnTo>
                  <a:pt x="1674876" y="384238"/>
                </a:lnTo>
                <a:lnTo>
                  <a:pt x="1667256" y="385762"/>
                </a:lnTo>
                <a:lnTo>
                  <a:pt x="1658112" y="390334"/>
                </a:lnTo>
                <a:lnTo>
                  <a:pt x="1648968" y="393382"/>
                </a:lnTo>
                <a:lnTo>
                  <a:pt x="1642872" y="397954"/>
                </a:lnTo>
                <a:lnTo>
                  <a:pt x="1638300" y="404050"/>
                </a:lnTo>
                <a:lnTo>
                  <a:pt x="1632204" y="408622"/>
                </a:lnTo>
                <a:lnTo>
                  <a:pt x="1629156" y="416242"/>
                </a:lnTo>
                <a:lnTo>
                  <a:pt x="1626108" y="422338"/>
                </a:lnTo>
                <a:lnTo>
                  <a:pt x="1623060" y="429958"/>
                </a:lnTo>
                <a:lnTo>
                  <a:pt x="1623060" y="452818"/>
                </a:lnTo>
                <a:lnTo>
                  <a:pt x="1624584" y="460438"/>
                </a:lnTo>
                <a:lnTo>
                  <a:pt x="1627632" y="468058"/>
                </a:lnTo>
                <a:lnTo>
                  <a:pt x="1695945" y="468058"/>
                </a:lnTo>
                <a:lnTo>
                  <a:pt x="1638300" y="493966"/>
                </a:lnTo>
                <a:lnTo>
                  <a:pt x="1667446" y="531899"/>
                </a:lnTo>
                <a:lnTo>
                  <a:pt x="1705737" y="542925"/>
                </a:lnTo>
                <a:lnTo>
                  <a:pt x="1779841" y="542925"/>
                </a:lnTo>
                <a:lnTo>
                  <a:pt x="1776984" y="545782"/>
                </a:lnTo>
                <a:lnTo>
                  <a:pt x="1770888" y="550354"/>
                </a:lnTo>
                <a:lnTo>
                  <a:pt x="1761744" y="556450"/>
                </a:lnTo>
                <a:lnTo>
                  <a:pt x="1755648" y="559498"/>
                </a:lnTo>
                <a:lnTo>
                  <a:pt x="1748028" y="564070"/>
                </a:lnTo>
                <a:lnTo>
                  <a:pt x="1724858" y="572095"/>
                </a:lnTo>
                <a:lnTo>
                  <a:pt x="1703260" y="575691"/>
                </a:lnTo>
                <a:close/>
              </a:path>
              <a:path w="2585085" h="1250314">
                <a:moveTo>
                  <a:pt x="1695945" y="468058"/>
                </a:moveTo>
                <a:lnTo>
                  <a:pt x="1627632" y="468058"/>
                </a:lnTo>
                <a:lnTo>
                  <a:pt x="1731264" y="422338"/>
                </a:lnTo>
                <a:lnTo>
                  <a:pt x="1726692" y="413194"/>
                </a:lnTo>
                <a:lnTo>
                  <a:pt x="1712976" y="394906"/>
                </a:lnTo>
                <a:lnTo>
                  <a:pt x="1706880" y="391858"/>
                </a:lnTo>
                <a:lnTo>
                  <a:pt x="1702308" y="388810"/>
                </a:lnTo>
                <a:lnTo>
                  <a:pt x="1696212" y="385762"/>
                </a:lnTo>
                <a:lnTo>
                  <a:pt x="1688592" y="384238"/>
                </a:lnTo>
                <a:lnTo>
                  <a:pt x="1747326" y="384238"/>
                </a:lnTo>
                <a:lnTo>
                  <a:pt x="1773936" y="433006"/>
                </a:lnTo>
                <a:lnTo>
                  <a:pt x="1695945" y="468058"/>
                </a:lnTo>
                <a:close/>
              </a:path>
              <a:path w="2585085" h="1250314">
                <a:moveTo>
                  <a:pt x="1779841" y="542925"/>
                </a:moveTo>
                <a:lnTo>
                  <a:pt x="1705737" y="542925"/>
                </a:lnTo>
                <a:lnTo>
                  <a:pt x="1719738" y="540519"/>
                </a:lnTo>
                <a:lnTo>
                  <a:pt x="1734312" y="535114"/>
                </a:lnTo>
                <a:lnTo>
                  <a:pt x="1766316" y="513778"/>
                </a:lnTo>
                <a:lnTo>
                  <a:pt x="1784604" y="489394"/>
                </a:lnTo>
                <a:lnTo>
                  <a:pt x="1787652" y="486346"/>
                </a:lnTo>
                <a:lnTo>
                  <a:pt x="1789176" y="481774"/>
                </a:lnTo>
                <a:lnTo>
                  <a:pt x="1790700" y="481774"/>
                </a:lnTo>
                <a:lnTo>
                  <a:pt x="1807464" y="516826"/>
                </a:lnTo>
                <a:lnTo>
                  <a:pt x="1786128" y="538162"/>
                </a:lnTo>
                <a:lnTo>
                  <a:pt x="1781556" y="541210"/>
                </a:lnTo>
                <a:lnTo>
                  <a:pt x="1779841" y="542925"/>
                </a:lnTo>
                <a:close/>
              </a:path>
              <a:path w="2585085" h="1250314">
                <a:moveTo>
                  <a:pt x="1932432" y="301942"/>
                </a:moveTo>
                <a:lnTo>
                  <a:pt x="1909572" y="251650"/>
                </a:lnTo>
                <a:lnTo>
                  <a:pt x="1950720" y="233362"/>
                </a:lnTo>
                <a:lnTo>
                  <a:pt x="1973580" y="282130"/>
                </a:lnTo>
                <a:lnTo>
                  <a:pt x="1932432" y="301942"/>
                </a:lnTo>
                <a:close/>
              </a:path>
              <a:path w="2585085" h="1250314">
                <a:moveTo>
                  <a:pt x="1996440" y="446722"/>
                </a:moveTo>
                <a:lnTo>
                  <a:pt x="1975104" y="396430"/>
                </a:lnTo>
                <a:lnTo>
                  <a:pt x="2016252" y="378142"/>
                </a:lnTo>
                <a:lnTo>
                  <a:pt x="2039112" y="428434"/>
                </a:lnTo>
                <a:lnTo>
                  <a:pt x="1996440" y="446722"/>
                </a:lnTo>
                <a:close/>
              </a:path>
              <a:path w="2585085" h="1250314">
                <a:moveTo>
                  <a:pt x="2490025" y="224218"/>
                </a:moveTo>
                <a:lnTo>
                  <a:pt x="2436447" y="205073"/>
                </a:lnTo>
                <a:lnTo>
                  <a:pt x="2407777" y="173069"/>
                </a:lnTo>
                <a:lnTo>
                  <a:pt x="2387441" y="126777"/>
                </a:lnTo>
                <a:lnTo>
                  <a:pt x="2382869" y="83343"/>
                </a:lnTo>
                <a:lnTo>
                  <a:pt x="2386584" y="64198"/>
                </a:lnTo>
                <a:lnTo>
                  <a:pt x="2419159" y="18764"/>
                </a:lnTo>
                <a:lnTo>
                  <a:pt x="2456926" y="2452"/>
                </a:lnTo>
                <a:lnTo>
                  <a:pt x="2476119" y="0"/>
                </a:lnTo>
                <a:lnTo>
                  <a:pt x="2494740" y="1833"/>
                </a:lnTo>
                <a:lnTo>
                  <a:pt x="2513076" y="7810"/>
                </a:lnTo>
                <a:lnTo>
                  <a:pt x="2529625" y="17835"/>
                </a:lnTo>
                <a:lnTo>
                  <a:pt x="2544068" y="31242"/>
                </a:lnTo>
                <a:lnTo>
                  <a:pt x="2474785" y="31242"/>
                </a:lnTo>
                <a:lnTo>
                  <a:pt x="2462903" y="32504"/>
                </a:lnTo>
                <a:lnTo>
                  <a:pt x="2429446" y="51625"/>
                </a:lnTo>
                <a:lnTo>
                  <a:pt x="2417492" y="86534"/>
                </a:lnTo>
                <a:lnTo>
                  <a:pt x="2418969" y="101155"/>
                </a:lnTo>
                <a:lnTo>
                  <a:pt x="2439090" y="152661"/>
                </a:lnTo>
                <a:lnTo>
                  <a:pt x="2468880" y="184594"/>
                </a:lnTo>
                <a:lnTo>
                  <a:pt x="2492121" y="191643"/>
                </a:lnTo>
                <a:lnTo>
                  <a:pt x="2562114" y="191643"/>
                </a:lnTo>
                <a:lnTo>
                  <a:pt x="2561844" y="192024"/>
                </a:lnTo>
                <a:lnTo>
                  <a:pt x="2547556" y="204763"/>
                </a:lnTo>
                <a:lnTo>
                  <a:pt x="2529840" y="215074"/>
                </a:lnTo>
                <a:lnTo>
                  <a:pt x="2509575" y="221932"/>
                </a:lnTo>
                <a:lnTo>
                  <a:pt x="2490025" y="224218"/>
                </a:lnTo>
                <a:close/>
              </a:path>
              <a:path w="2585085" h="1250314">
                <a:moveTo>
                  <a:pt x="2385505" y="225742"/>
                </a:moveTo>
                <a:lnTo>
                  <a:pt x="2346960" y="225742"/>
                </a:lnTo>
                <a:lnTo>
                  <a:pt x="2253996" y="18478"/>
                </a:lnTo>
                <a:lnTo>
                  <a:pt x="2286000" y="4762"/>
                </a:lnTo>
                <a:lnTo>
                  <a:pt x="2385505" y="225742"/>
                </a:lnTo>
                <a:close/>
              </a:path>
              <a:path w="2585085" h="1250314">
                <a:moveTo>
                  <a:pt x="2562114" y="191643"/>
                </a:moveTo>
                <a:lnTo>
                  <a:pt x="2492121" y="191643"/>
                </a:lnTo>
                <a:lnTo>
                  <a:pt x="2504455" y="190380"/>
                </a:lnTo>
                <a:lnTo>
                  <a:pt x="2517648" y="186118"/>
                </a:lnTo>
                <a:lnTo>
                  <a:pt x="2548128" y="149542"/>
                </a:lnTo>
                <a:lnTo>
                  <a:pt x="2549102" y="135826"/>
                </a:lnTo>
                <a:lnTo>
                  <a:pt x="2547747" y="122491"/>
                </a:lnTo>
                <a:lnTo>
                  <a:pt x="2527625" y="70866"/>
                </a:lnTo>
                <a:lnTo>
                  <a:pt x="2497836" y="38290"/>
                </a:lnTo>
                <a:lnTo>
                  <a:pt x="2474785" y="31242"/>
                </a:lnTo>
                <a:lnTo>
                  <a:pt x="2544068" y="31242"/>
                </a:lnTo>
                <a:lnTo>
                  <a:pt x="2570988" y="73342"/>
                </a:lnTo>
                <a:lnTo>
                  <a:pt x="2584132" y="118872"/>
                </a:lnTo>
                <a:lnTo>
                  <a:pt x="2584489" y="139565"/>
                </a:lnTo>
                <a:lnTo>
                  <a:pt x="2580132" y="158686"/>
                </a:lnTo>
                <a:lnTo>
                  <a:pt x="2572702" y="176712"/>
                </a:lnTo>
                <a:lnTo>
                  <a:pt x="2562114" y="191643"/>
                </a:lnTo>
                <a:close/>
              </a:path>
              <a:path w="2585085" h="1250314">
                <a:moveTo>
                  <a:pt x="2217420" y="347662"/>
                </a:moveTo>
                <a:lnTo>
                  <a:pt x="2100072" y="88582"/>
                </a:lnTo>
                <a:lnTo>
                  <a:pt x="2150364" y="65722"/>
                </a:lnTo>
                <a:lnTo>
                  <a:pt x="2204662" y="109918"/>
                </a:lnTo>
                <a:lnTo>
                  <a:pt x="2148840" y="109918"/>
                </a:lnTo>
                <a:lnTo>
                  <a:pt x="2249424" y="333946"/>
                </a:lnTo>
                <a:lnTo>
                  <a:pt x="2217420" y="347662"/>
                </a:lnTo>
                <a:close/>
              </a:path>
              <a:path w="2585085" h="1250314">
                <a:moveTo>
                  <a:pt x="2363724" y="282130"/>
                </a:moveTo>
                <a:lnTo>
                  <a:pt x="2148840" y="109918"/>
                </a:lnTo>
                <a:lnTo>
                  <a:pt x="2204662" y="109918"/>
                </a:lnTo>
                <a:lnTo>
                  <a:pt x="2346960" y="225742"/>
                </a:lnTo>
                <a:lnTo>
                  <a:pt x="2385505" y="225742"/>
                </a:lnTo>
                <a:lnTo>
                  <a:pt x="2403348" y="265366"/>
                </a:lnTo>
                <a:lnTo>
                  <a:pt x="2363724" y="282130"/>
                </a:lnTo>
                <a:close/>
              </a:path>
            </a:pathLst>
          </a:custGeom>
          <a:solidFill>
            <a:srgbClr val="CC33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606076" y="5264996"/>
            <a:ext cx="9210675" cy="56134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391795" indent="-379730">
              <a:lnSpc>
                <a:spcPct val="100000"/>
              </a:lnSpc>
              <a:spcBef>
                <a:spcPts val="115"/>
              </a:spcBef>
              <a:buChar char="•"/>
              <a:tabLst>
                <a:tab pos="391795" algn="l"/>
                <a:tab pos="392430" algn="l"/>
              </a:tabLst>
            </a:pPr>
            <a:r>
              <a:rPr sz="3500" spc="-5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The </a:t>
            </a:r>
            <a:r>
              <a:rPr sz="3500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operating </a:t>
            </a:r>
            <a:r>
              <a:rPr sz="3500" spc="5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system </a:t>
            </a:r>
            <a:r>
              <a:rPr sz="3500" spc="15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is </a:t>
            </a:r>
            <a:r>
              <a:rPr sz="3500" spc="5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a </a:t>
            </a:r>
            <a:r>
              <a:rPr sz="3500" i="1" spc="5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Reactive</a:t>
            </a:r>
            <a:r>
              <a:rPr sz="3500" i="1" spc="-55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500" i="1" spc="5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Program</a:t>
            </a:r>
            <a:endParaRPr sz="35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93625" y="872687"/>
            <a:ext cx="417830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5" dirty="0"/>
              <a:t>Operating</a:t>
            </a:r>
            <a:r>
              <a:rPr spc="-315" dirty="0"/>
              <a:t> </a:t>
            </a:r>
            <a:r>
              <a:rPr spc="-60" dirty="0"/>
              <a:t>System</a:t>
            </a:r>
            <a:endParaRPr spc="-60" dirty="0"/>
          </a:p>
        </p:txBody>
      </p:sp>
      <p:sp>
        <p:nvSpPr>
          <p:cNvPr id="3" name="object 3"/>
          <p:cNvSpPr txBox="1"/>
          <p:nvPr/>
        </p:nvSpPr>
        <p:spPr>
          <a:xfrm>
            <a:off x="1093720" y="1636229"/>
            <a:ext cx="8237220" cy="37503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12420" indent="-300355">
              <a:lnSpc>
                <a:spcPct val="100000"/>
              </a:lnSpc>
              <a:spcBef>
                <a:spcPts val="90"/>
              </a:spcBef>
              <a:buClr>
                <a:srgbClr val="D34816"/>
              </a:buClr>
              <a:buSzPct val="85000"/>
              <a:buFont typeface="Webdings" panose="05030102010509060703"/>
              <a:buChar char=""/>
              <a:tabLst>
                <a:tab pos="312420" algn="l"/>
                <a:tab pos="313055" algn="l"/>
              </a:tabLst>
            </a:pPr>
            <a:r>
              <a:rPr sz="2650" spc="-114" dirty="0">
                <a:latin typeface="Times New Roman" panose="02020603050405020304"/>
                <a:cs typeface="Times New Roman" panose="02020603050405020304"/>
              </a:rPr>
              <a:t>Modern </a:t>
            </a:r>
            <a:r>
              <a:rPr sz="2650" spc="-100" dirty="0">
                <a:latin typeface="Times New Roman" panose="02020603050405020304"/>
                <a:cs typeface="Times New Roman" panose="02020603050405020304"/>
              </a:rPr>
              <a:t>Operating </a:t>
            </a:r>
            <a:r>
              <a:rPr sz="2650" spc="-180" dirty="0">
                <a:latin typeface="Times New Roman" panose="02020603050405020304"/>
                <a:cs typeface="Times New Roman" panose="02020603050405020304"/>
              </a:rPr>
              <a:t>Systems </a:t>
            </a:r>
            <a:r>
              <a:rPr sz="2650" spc="-110" dirty="0">
                <a:latin typeface="Times New Roman" panose="02020603050405020304"/>
                <a:cs typeface="Times New Roman" panose="02020603050405020304"/>
              </a:rPr>
              <a:t>are </a:t>
            </a:r>
            <a:r>
              <a:rPr sz="2650" b="1" i="1" spc="-30" dirty="0">
                <a:latin typeface="Times New Roman" panose="02020603050405020304"/>
                <a:cs typeface="Times New Roman" panose="02020603050405020304"/>
              </a:rPr>
              <a:t>Interrupt</a:t>
            </a:r>
            <a:r>
              <a:rPr sz="2650" b="1" i="1" spc="1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50" b="1" i="1" spc="-70" dirty="0">
                <a:latin typeface="Times New Roman" panose="02020603050405020304"/>
                <a:cs typeface="Times New Roman" panose="02020603050405020304"/>
              </a:rPr>
              <a:t>driven</a:t>
            </a:r>
            <a:endParaRPr sz="2650">
              <a:latin typeface="Times New Roman" panose="02020603050405020304"/>
              <a:cs typeface="Times New Roman" panose="02020603050405020304"/>
            </a:endParaRPr>
          </a:p>
          <a:p>
            <a:pPr marL="312420" indent="-300355">
              <a:lnSpc>
                <a:spcPts val="3155"/>
              </a:lnSpc>
              <a:spcBef>
                <a:spcPts val="10"/>
              </a:spcBef>
              <a:buClr>
                <a:srgbClr val="D34816"/>
              </a:buClr>
              <a:buSzPct val="85000"/>
              <a:buFont typeface="Webdings" panose="05030102010509060703"/>
              <a:buChar char=""/>
              <a:tabLst>
                <a:tab pos="312420" algn="l"/>
                <a:tab pos="313055" algn="l"/>
              </a:tabLst>
            </a:pPr>
            <a:r>
              <a:rPr sz="2650" spc="-200" dirty="0">
                <a:latin typeface="Times New Roman" panose="02020603050405020304"/>
                <a:cs typeface="Times New Roman" panose="02020603050405020304"/>
              </a:rPr>
              <a:t>If</a:t>
            </a:r>
            <a:endParaRPr sz="2650">
              <a:latin typeface="Times New Roman" panose="02020603050405020304"/>
              <a:cs typeface="Times New Roman" panose="02020603050405020304"/>
            </a:endParaRPr>
          </a:p>
          <a:p>
            <a:pPr marL="615950" lvl="1" indent="-252095">
              <a:lnSpc>
                <a:spcPts val="2570"/>
              </a:lnSpc>
              <a:buClr>
                <a:srgbClr val="9A2D1F"/>
              </a:buClr>
              <a:buSzPct val="84000"/>
              <a:buFont typeface="Webdings" panose="05030102010509060703"/>
              <a:buChar char=""/>
              <a:tabLst>
                <a:tab pos="616585" algn="l"/>
              </a:tabLst>
            </a:pPr>
            <a:r>
              <a:rPr sz="2200" spc="-110" dirty="0">
                <a:latin typeface="Times New Roman" panose="02020603050405020304"/>
                <a:cs typeface="Times New Roman" panose="02020603050405020304"/>
              </a:rPr>
              <a:t>No </a:t>
            </a:r>
            <a:r>
              <a:rPr sz="2200" spc="-114" dirty="0">
                <a:latin typeface="Times New Roman" panose="02020603050405020304"/>
                <a:cs typeface="Times New Roman" panose="02020603050405020304"/>
              </a:rPr>
              <a:t>process </a:t>
            </a:r>
            <a:r>
              <a:rPr sz="2200" spc="-35" dirty="0"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2200" spc="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90" dirty="0">
                <a:latin typeface="Times New Roman" panose="02020603050405020304"/>
                <a:cs typeface="Times New Roman" panose="02020603050405020304"/>
              </a:rPr>
              <a:t>execute</a:t>
            </a:r>
            <a:endParaRPr sz="2200">
              <a:latin typeface="Times New Roman" panose="02020603050405020304"/>
              <a:cs typeface="Times New Roman" panose="02020603050405020304"/>
            </a:endParaRPr>
          </a:p>
          <a:p>
            <a:pPr marL="615950" lvl="1" indent="-252095">
              <a:lnSpc>
                <a:spcPts val="2555"/>
              </a:lnSpc>
              <a:buClr>
                <a:srgbClr val="9A2D1F"/>
              </a:buClr>
              <a:buSzPct val="84000"/>
              <a:buFont typeface="Webdings" panose="05030102010509060703"/>
              <a:buChar char=""/>
              <a:tabLst>
                <a:tab pos="616585" algn="l"/>
              </a:tabLst>
            </a:pPr>
            <a:r>
              <a:rPr sz="2200" spc="-110" dirty="0">
                <a:latin typeface="Times New Roman" panose="02020603050405020304"/>
                <a:cs typeface="Times New Roman" panose="02020603050405020304"/>
              </a:rPr>
              <a:t>No </a:t>
            </a:r>
            <a:r>
              <a:rPr sz="2200" spc="110" dirty="0">
                <a:latin typeface="Times New Roman" panose="02020603050405020304"/>
                <a:cs typeface="Times New Roman" panose="02020603050405020304"/>
              </a:rPr>
              <a:t>I/O </a:t>
            </a:r>
            <a:r>
              <a:rPr sz="2200" spc="-130" dirty="0">
                <a:latin typeface="Times New Roman" panose="02020603050405020304"/>
                <a:cs typeface="Times New Roman" panose="02020603050405020304"/>
              </a:rPr>
              <a:t>device </a:t>
            </a:r>
            <a:r>
              <a:rPr sz="2200" spc="-35" dirty="0"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22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100" dirty="0">
                <a:latin typeface="Times New Roman" panose="02020603050405020304"/>
                <a:cs typeface="Times New Roman" panose="02020603050405020304"/>
              </a:rPr>
              <a:t>service</a:t>
            </a:r>
            <a:endParaRPr sz="2200">
              <a:latin typeface="Times New Roman" panose="02020603050405020304"/>
              <a:cs typeface="Times New Roman" panose="02020603050405020304"/>
            </a:endParaRPr>
          </a:p>
          <a:p>
            <a:pPr marL="615950" lvl="1" indent="-252095">
              <a:lnSpc>
                <a:spcPts val="2590"/>
              </a:lnSpc>
              <a:buClr>
                <a:srgbClr val="9A2D1F"/>
              </a:buClr>
              <a:buSzPct val="84000"/>
              <a:buFont typeface="Webdings" panose="05030102010509060703"/>
              <a:buChar char=""/>
              <a:tabLst>
                <a:tab pos="616585" algn="l"/>
              </a:tabLst>
            </a:pPr>
            <a:r>
              <a:rPr sz="2200" spc="-110" dirty="0">
                <a:latin typeface="Times New Roman" panose="02020603050405020304"/>
                <a:cs typeface="Times New Roman" panose="02020603050405020304"/>
              </a:rPr>
              <a:t>No </a:t>
            </a:r>
            <a:r>
              <a:rPr sz="2200" spc="-90" dirty="0">
                <a:latin typeface="Times New Roman" panose="02020603050405020304"/>
                <a:cs typeface="Times New Roman" panose="02020603050405020304"/>
              </a:rPr>
              <a:t>user </a:t>
            </a:r>
            <a:r>
              <a:rPr sz="2200" spc="-35" dirty="0">
                <a:latin typeface="Times New Roman" panose="02020603050405020304"/>
                <a:cs typeface="Times New Roman" panose="02020603050405020304"/>
              </a:rPr>
              <a:t>to </a:t>
            </a:r>
            <a:r>
              <a:rPr sz="2200" spc="-130" dirty="0">
                <a:latin typeface="Times New Roman" panose="02020603050405020304"/>
                <a:cs typeface="Times New Roman" panose="02020603050405020304"/>
              </a:rPr>
              <a:t>whom </a:t>
            </a:r>
            <a:r>
              <a:rPr sz="2200" spc="-35" dirty="0"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2200" spc="1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95" dirty="0">
                <a:latin typeface="Times New Roman" panose="02020603050405020304"/>
                <a:cs typeface="Times New Roman" panose="02020603050405020304"/>
              </a:rPr>
              <a:t>respond</a:t>
            </a:r>
            <a:endParaRPr sz="2200">
              <a:latin typeface="Times New Roman" panose="02020603050405020304"/>
              <a:cs typeface="Times New Roman" panose="02020603050405020304"/>
            </a:endParaRPr>
          </a:p>
          <a:p>
            <a:pPr marL="312420" indent="-300355">
              <a:lnSpc>
                <a:spcPts val="3170"/>
              </a:lnSpc>
              <a:buClr>
                <a:srgbClr val="D34816"/>
              </a:buClr>
              <a:buSzPct val="85000"/>
              <a:buFont typeface="Webdings" panose="05030102010509060703"/>
              <a:buChar char=""/>
              <a:tabLst>
                <a:tab pos="312420" algn="l"/>
                <a:tab pos="313055" algn="l"/>
              </a:tabLst>
            </a:pPr>
            <a:r>
              <a:rPr sz="2650" spc="-140" dirty="0">
                <a:latin typeface="Times New Roman" panose="02020603050405020304"/>
                <a:cs typeface="Times New Roman" panose="02020603050405020304"/>
              </a:rPr>
              <a:t>Then</a:t>
            </a:r>
            <a:endParaRPr sz="2650">
              <a:latin typeface="Times New Roman" panose="02020603050405020304"/>
              <a:cs typeface="Times New Roman" panose="02020603050405020304"/>
            </a:endParaRPr>
          </a:p>
          <a:p>
            <a:pPr marL="312420" indent="-300355">
              <a:lnSpc>
                <a:spcPct val="100000"/>
              </a:lnSpc>
              <a:spcBef>
                <a:spcPts val="15"/>
              </a:spcBef>
              <a:buClr>
                <a:srgbClr val="D34816"/>
              </a:buClr>
              <a:buSzPct val="85000"/>
              <a:buFont typeface="Webdings" panose="05030102010509060703"/>
              <a:buChar char=""/>
              <a:tabLst>
                <a:tab pos="312420" algn="l"/>
                <a:tab pos="313055" algn="l"/>
              </a:tabLst>
            </a:pPr>
            <a:r>
              <a:rPr sz="2650" spc="-185" dirty="0">
                <a:latin typeface="Times New Roman" panose="02020603050405020304"/>
                <a:cs typeface="Times New Roman" panose="02020603050405020304"/>
              </a:rPr>
              <a:t>OS </a:t>
            </a:r>
            <a:r>
              <a:rPr sz="2650" spc="-130" dirty="0">
                <a:latin typeface="Times New Roman" panose="02020603050405020304"/>
                <a:cs typeface="Times New Roman" panose="02020603050405020304"/>
              </a:rPr>
              <a:t>will </a:t>
            </a:r>
            <a:r>
              <a:rPr sz="2650" spc="-105" dirty="0">
                <a:latin typeface="Times New Roman" panose="02020603050405020304"/>
                <a:cs typeface="Times New Roman" panose="02020603050405020304"/>
              </a:rPr>
              <a:t>sit </a:t>
            </a:r>
            <a:r>
              <a:rPr sz="2650" spc="-130" dirty="0">
                <a:latin typeface="Times New Roman" panose="02020603050405020304"/>
                <a:cs typeface="Times New Roman" panose="02020603050405020304"/>
              </a:rPr>
              <a:t>quietly, </a:t>
            </a:r>
            <a:r>
              <a:rPr sz="2650" spc="-140" dirty="0">
                <a:latin typeface="Times New Roman" panose="02020603050405020304"/>
                <a:cs typeface="Times New Roman" panose="02020603050405020304"/>
              </a:rPr>
              <a:t>waiting </a:t>
            </a:r>
            <a:r>
              <a:rPr sz="2650" spc="-95" dirty="0">
                <a:latin typeface="Times New Roman" panose="02020603050405020304"/>
                <a:cs typeface="Times New Roman" panose="02020603050405020304"/>
              </a:rPr>
              <a:t>for </a:t>
            </a:r>
            <a:r>
              <a:rPr sz="2650" spc="-140" dirty="0">
                <a:latin typeface="Times New Roman" panose="02020603050405020304"/>
                <a:cs typeface="Times New Roman" panose="02020603050405020304"/>
              </a:rPr>
              <a:t>something </a:t>
            </a:r>
            <a:r>
              <a:rPr sz="2650" spc="-50" dirty="0"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2650" spc="2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50" spc="-140" dirty="0">
                <a:latin typeface="Times New Roman" panose="02020603050405020304"/>
                <a:cs typeface="Times New Roman" panose="02020603050405020304"/>
              </a:rPr>
              <a:t>happen</a:t>
            </a:r>
            <a:endParaRPr sz="2650">
              <a:latin typeface="Times New Roman" panose="02020603050405020304"/>
              <a:cs typeface="Times New Roman" panose="02020603050405020304"/>
            </a:endParaRPr>
          </a:p>
          <a:p>
            <a:pPr marL="312420" indent="-300355">
              <a:lnSpc>
                <a:spcPct val="100000"/>
              </a:lnSpc>
              <a:spcBef>
                <a:spcPts val="10"/>
              </a:spcBef>
              <a:buClr>
                <a:srgbClr val="D34816"/>
              </a:buClr>
              <a:buSzPct val="85000"/>
              <a:buFont typeface="Webdings" panose="05030102010509060703"/>
              <a:buChar char=""/>
              <a:tabLst>
                <a:tab pos="312420" algn="l"/>
                <a:tab pos="313055" algn="l"/>
              </a:tabLst>
            </a:pPr>
            <a:r>
              <a:rPr sz="2650" spc="-165" dirty="0">
                <a:latin typeface="Times New Roman" panose="02020603050405020304"/>
                <a:cs typeface="Times New Roman" panose="02020603050405020304"/>
              </a:rPr>
              <a:t>This </a:t>
            </a:r>
            <a:r>
              <a:rPr sz="2650" spc="-135" dirty="0">
                <a:latin typeface="Times New Roman" panose="02020603050405020304"/>
                <a:cs typeface="Times New Roman" panose="02020603050405020304"/>
              </a:rPr>
              <a:t>something </a:t>
            </a:r>
            <a:r>
              <a:rPr sz="2650" spc="-170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2650" spc="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50" b="1" i="1" spc="-30" dirty="0">
                <a:latin typeface="Times New Roman" panose="02020603050405020304"/>
                <a:cs typeface="Times New Roman" panose="02020603050405020304"/>
              </a:rPr>
              <a:t>Interrupt</a:t>
            </a:r>
            <a:endParaRPr sz="2650">
              <a:latin typeface="Times New Roman" panose="02020603050405020304"/>
              <a:cs typeface="Times New Roman" panose="02020603050405020304"/>
            </a:endParaRPr>
          </a:p>
          <a:p>
            <a:pPr marL="312420" marR="5080" indent="-300355">
              <a:lnSpc>
                <a:spcPct val="80000"/>
              </a:lnSpc>
              <a:spcBef>
                <a:spcPts val="660"/>
              </a:spcBef>
              <a:buClr>
                <a:srgbClr val="D34816"/>
              </a:buClr>
              <a:buSzPct val="85000"/>
              <a:buFont typeface="Webdings" panose="05030102010509060703"/>
              <a:buChar char=""/>
              <a:tabLst>
                <a:tab pos="312420" algn="l"/>
                <a:tab pos="313055" algn="l"/>
              </a:tabLst>
            </a:pPr>
            <a:r>
              <a:rPr sz="2650" spc="-150" dirty="0">
                <a:latin typeface="Times New Roman" panose="02020603050405020304"/>
                <a:cs typeface="Times New Roman" panose="02020603050405020304"/>
              </a:rPr>
              <a:t>At </a:t>
            </a:r>
            <a:r>
              <a:rPr sz="2650" spc="-215" dirty="0">
                <a:latin typeface="Times New Roman" panose="02020603050405020304"/>
                <a:cs typeface="Times New Roman" panose="02020603050405020304"/>
              </a:rPr>
              <a:t>a </a:t>
            </a:r>
            <a:r>
              <a:rPr sz="2650" spc="-90" dirty="0">
                <a:latin typeface="Times New Roman" panose="02020603050405020304"/>
                <a:cs typeface="Times New Roman" panose="02020603050405020304"/>
              </a:rPr>
              <a:t>particular </a:t>
            </a:r>
            <a:r>
              <a:rPr sz="2650" spc="-100" dirty="0">
                <a:latin typeface="Times New Roman" panose="02020603050405020304"/>
                <a:cs typeface="Times New Roman" panose="02020603050405020304"/>
              </a:rPr>
              <a:t>time </a:t>
            </a:r>
            <a:r>
              <a:rPr sz="2650" spc="-80" dirty="0">
                <a:latin typeface="Times New Roman" panose="02020603050405020304"/>
                <a:cs typeface="Times New Roman" panose="02020603050405020304"/>
              </a:rPr>
              <a:t>either </a:t>
            </a:r>
            <a:r>
              <a:rPr sz="2650" spc="-215" dirty="0">
                <a:latin typeface="Times New Roman" panose="02020603050405020304"/>
                <a:cs typeface="Times New Roman" panose="02020603050405020304"/>
              </a:rPr>
              <a:t>a </a:t>
            </a:r>
            <a:r>
              <a:rPr sz="2650" spc="-100" dirty="0">
                <a:latin typeface="Times New Roman" panose="02020603050405020304"/>
                <a:cs typeface="Times New Roman" panose="02020603050405020304"/>
              </a:rPr>
              <a:t>user </a:t>
            </a:r>
            <a:r>
              <a:rPr sz="2650" spc="-110" dirty="0">
                <a:latin typeface="Times New Roman" panose="02020603050405020304"/>
                <a:cs typeface="Times New Roman" panose="02020603050405020304"/>
              </a:rPr>
              <a:t>program </a:t>
            </a:r>
            <a:r>
              <a:rPr sz="2650" spc="-170" dirty="0">
                <a:latin typeface="Times New Roman" panose="02020603050405020304"/>
                <a:cs typeface="Times New Roman" panose="02020603050405020304"/>
              </a:rPr>
              <a:t>is </a:t>
            </a:r>
            <a:r>
              <a:rPr sz="2650" spc="-105" dirty="0">
                <a:latin typeface="Times New Roman" panose="02020603050405020304"/>
                <a:cs typeface="Times New Roman" panose="02020603050405020304"/>
              </a:rPr>
              <a:t>running </a:t>
            </a:r>
            <a:r>
              <a:rPr sz="2650" spc="-45" dirty="0">
                <a:latin typeface="Times New Roman" panose="02020603050405020304"/>
                <a:cs typeface="Times New Roman" panose="02020603050405020304"/>
              </a:rPr>
              <a:t>or </a:t>
            </a:r>
            <a:r>
              <a:rPr sz="2650" spc="-114" dirty="0">
                <a:latin typeface="Times New Roman" panose="02020603050405020304"/>
                <a:cs typeface="Times New Roman" panose="02020603050405020304"/>
              </a:rPr>
              <a:t>operating  </a:t>
            </a:r>
            <a:r>
              <a:rPr sz="2650" spc="-150" dirty="0">
                <a:latin typeface="Times New Roman" panose="02020603050405020304"/>
                <a:cs typeface="Times New Roman" panose="02020603050405020304"/>
              </a:rPr>
              <a:t>system </a:t>
            </a:r>
            <a:r>
              <a:rPr sz="2650" spc="-170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26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50" spc="-105" dirty="0">
                <a:latin typeface="Times New Roman" panose="02020603050405020304"/>
                <a:cs typeface="Times New Roman" panose="02020603050405020304"/>
              </a:rPr>
              <a:t>running</a:t>
            </a:r>
            <a:endParaRPr sz="265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93625" y="872687"/>
            <a:ext cx="232092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5" dirty="0"/>
              <a:t>Interrupts</a:t>
            </a:r>
            <a:endParaRPr spc="-155" dirty="0"/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83565" marR="5080" indent="-300355">
              <a:lnSpc>
                <a:spcPct val="101000"/>
              </a:lnSpc>
              <a:spcBef>
                <a:spcPts val="95"/>
              </a:spcBef>
            </a:pPr>
            <a:r>
              <a:rPr sz="2600" spc="-1155" dirty="0">
                <a:solidFill>
                  <a:srgbClr val="D34816"/>
                </a:solidFill>
                <a:latin typeface="Webdings" panose="05030102010509060703"/>
                <a:cs typeface="Webdings" panose="05030102010509060703"/>
              </a:rPr>
              <a:t></a:t>
            </a:r>
            <a:r>
              <a:rPr sz="2600" spc="254" dirty="0">
                <a:solidFill>
                  <a:srgbClr val="D34816"/>
                </a:solidFill>
              </a:rPr>
              <a:t> </a:t>
            </a:r>
            <a:r>
              <a:rPr sz="3050" b="1" spc="15" dirty="0">
                <a:latin typeface="Times New Roman" panose="02020603050405020304"/>
                <a:cs typeface="Times New Roman" panose="02020603050405020304"/>
              </a:rPr>
              <a:t>Interrupts </a:t>
            </a:r>
            <a:r>
              <a:rPr sz="3050" spc="-110" dirty="0"/>
              <a:t>are </a:t>
            </a:r>
            <a:r>
              <a:rPr sz="3050" spc="-185" dirty="0"/>
              <a:t>signals </a:t>
            </a:r>
            <a:r>
              <a:rPr sz="3050" spc="-220" dirty="0"/>
              <a:t>by </a:t>
            </a:r>
            <a:r>
              <a:rPr sz="3050" spc="-80" dirty="0"/>
              <a:t>external </a:t>
            </a:r>
            <a:r>
              <a:rPr sz="3050" spc="-130" dirty="0"/>
              <a:t>devices, </a:t>
            </a:r>
            <a:r>
              <a:rPr sz="3050" spc="-125" dirty="0"/>
              <a:t>normally  </a:t>
            </a:r>
            <a:r>
              <a:rPr sz="3050" spc="175" dirty="0"/>
              <a:t>I/O </a:t>
            </a:r>
            <a:r>
              <a:rPr sz="3050" spc="-135" dirty="0"/>
              <a:t>devices.They </a:t>
            </a:r>
            <a:r>
              <a:rPr sz="3050" spc="-70" dirty="0"/>
              <a:t>tell </a:t>
            </a:r>
            <a:r>
              <a:rPr sz="3050" spc="-80" dirty="0"/>
              <a:t>the </a:t>
            </a:r>
            <a:r>
              <a:rPr sz="3050" spc="-155" dirty="0"/>
              <a:t>CPU </a:t>
            </a:r>
            <a:r>
              <a:rPr sz="3050" spc="-35" dirty="0"/>
              <a:t>to </a:t>
            </a:r>
            <a:r>
              <a:rPr sz="3050" spc="-105" dirty="0"/>
              <a:t>stop </a:t>
            </a:r>
            <a:r>
              <a:rPr sz="3050" spc="-110" dirty="0"/>
              <a:t>its </a:t>
            </a:r>
            <a:r>
              <a:rPr sz="3050" spc="-50" dirty="0"/>
              <a:t>current  </a:t>
            </a:r>
            <a:r>
              <a:rPr sz="3050" spc="-135" dirty="0"/>
              <a:t>activities </a:t>
            </a:r>
            <a:r>
              <a:rPr sz="3050" spc="-160" dirty="0"/>
              <a:t>and </a:t>
            </a:r>
            <a:r>
              <a:rPr sz="3050" spc="-105" dirty="0"/>
              <a:t>execute </a:t>
            </a:r>
            <a:r>
              <a:rPr sz="3050" spc="-80" dirty="0"/>
              <a:t>the </a:t>
            </a:r>
            <a:r>
              <a:rPr sz="3050" spc="-95" dirty="0"/>
              <a:t>appropriate </a:t>
            </a:r>
            <a:r>
              <a:rPr sz="3050" spc="-40" dirty="0"/>
              <a:t>part </a:t>
            </a:r>
            <a:r>
              <a:rPr sz="3050" spc="-165" dirty="0"/>
              <a:t>of </a:t>
            </a:r>
            <a:r>
              <a:rPr sz="3050" spc="-70" dirty="0"/>
              <a:t>the  </a:t>
            </a:r>
            <a:r>
              <a:rPr sz="3050" spc="-114" dirty="0"/>
              <a:t>operating</a:t>
            </a:r>
            <a:r>
              <a:rPr sz="3050" spc="-80" dirty="0"/>
              <a:t> </a:t>
            </a:r>
            <a:r>
              <a:rPr sz="3050" spc="-114" dirty="0"/>
              <a:t>system.</a:t>
            </a:r>
            <a:endParaRPr sz="305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93625" y="872687"/>
            <a:ext cx="437388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00" dirty="0"/>
              <a:t>Types </a:t>
            </a:r>
            <a:r>
              <a:rPr spc="-190" dirty="0"/>
              <a:t>of</a:t>
            </a:r>
            <a:r>
              <a:rPr spc="-335" dirty="0"/>
              <a:t> </a:t>
            </a:r>
            <a:r>
              <a:rPr spc="-155" dirty="0"/>
              <a:t>Interrupts</a:t>
            </a:r>
            <a:endParaRPr spc="-155" dirty="0"/>
          </a:p>
        </p:txBody>
      </p:sp>
      <p:sp>
        <p:nvSpPr>
          <p:cNvPr id="3" name="object 3"/>
          <p:cNvSpPr txBox="1"/>
          <p:nvPr/>
        </p:nvSpPr>
        <p:spPr>
          <a:xfrm>
            <a:off x="1093720" y="1697179"/>
            <a:ext cx="6683375" cy="22218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12420" indent="-300355">
              <a:lnSpc>
                <a:spcPct val="100000"/>
              </a:lnSpc>
              <a:spcBef>
                <a:spcPts val="90"/>
              </a:spcBef>
              <a:buClr>
                <a:srgbClr val="D34816"/>
              </a:buClr>
              <a:buSzPct val="85000"/>
              <a:buFont typeface="Webdings" panose="05030102010509060703"/>
              <a:buChar char=""/>
              <a:tabLst>
                <a:tab pos="312420" algn="l"/>
                <a:tab pos="313055" algn="l"/>
              </a:tabLst>
            </a:pPr>
            <a:r>
              <a:rPr sz="2650" spc="-105" dirty="0">
                <a:latin typeface="Times New Roman" panose="02020603050405020304"/>
                <a:cs typeface="Times New Roman" panose="02020603050405020304"/>
              </a:rPr>
              <a:t>There </a:t>
            </a:r>
            <a:r>
              <a:rPr sz="2650" spc="-110" dirty="0">
                <a:latin typeface="Times New Roman" panose="02020603050405020304"/>
                <a:cs typeface="Times New Roman" panose="02020603050405020304"/>
              </a:rPr>
              <a:t>are </a:t>
            </a:r>
            <a:r>
              <a:rPr sz="2650" spc="-75" dirty="0">
                <a:latin typeface="Times New Roman" panose="02020603050405020304"/>
                <a:cs typeface="Times New Roman" panose="02020603050405020304"/>
              </a:rPr>
              <a:t>three </a:t>
            </a:r>
            <a:r>
              <a:rPr sz="2650" spc="-55" dirty="0">
                <a:latin typeface="Times New Roman" panose="02020603050405020304"/>
                <a:cs typeface="Times New Roman" panose="02020603050405020304"/>
              </a:rPr>
              <a:t>(or </a:t>
            </a:r>
            <a:r>
              <a:rPr sz="2650" spc="-140" dirty="0">
                <a:latin typeface="Times New Roman" panose="02020603050405020304"/>
                <a:cs typeface="Times New Roman" panose="02020603050405020304"/>
              </a:rPr>
              <a:t>broadly </a:t>
            </a:r>
            <a:r>
              <a:rPr sz="2650" spc="-100" dirty="0">
                <a:latin typeface="Times New Roman" panose="02020603050405020304"/>
                <a:cs typeface="Times New Roman" panose="02020603050405020304"/>
              </a:rPr>
              <a:t>two) </a:t>
            </a:r>
            <a:r>
              <a:rPr sz="2650" spc="-130" dirty="0">
                <a:latin typeface="Times New Roman" panose="02020603050405020304"/>
                <a:cs typeface="Times New Roman" panose="02020603050405020304"/>
              </a:rPr>
              <a:t>types </a:t>
            </a:r>
            <a:r>
              <a:rPr sz="2650" spc="-155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2650" spc="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50" spc="-50" dirty="0">
                <a:latin typeface="Times New Roman" panose="02020603050405020304"/>
                <a:cs typeface="Times New Roman" panose="02020603050405020304"/>
              </a:rPr>
              <a:t>interrupts:</a:t>
            </a:r>
            <a:endParaRPr sz="265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lr>
                <a:srgbClr val="D34816"/>
              </a:buClr>
              <a:buFont typeface="Webdings" panose="05030102010509060703"/>
              <a:buChar char=""/>
            </a:pPr>
            <a:endParaRPr sz="3200">
              <a:latin typeface="Times New Roman" panose="02020603050405020304"/>
              <a:cs typeface="Times New Roman" panose="02020603050405020304"/>
            </a:endParaRPr>
          </a:p>
          <a:p>
            <a:pPr marL="615950" lvl="1" indent="-252095">
              <a:lnSpc>
                <a:spcPct val="100000"/>
              </a:lnSpc>
              <a:buClr>
                <a:srgbClr val="9A2D1F"/>
              </a:buClr>
              <a:buSzPct val="85000"/>
              <a:buFont typeface="Arial" panose="020B0604020202020204"/>
              <a:buChar char="•"/>
              <a:tabLst>
                <a:tab pos="615950" algn="l"/>
                <a:tab pos="616585" algn="l"/>
              </a:tabLst>
            </a:pPr>
            <a:r>
              <a:rPr sz="2650" spc="-125" dirty="0">
                <a:latin typeface="Times New Roman" panose="02020603050405020304"/>
                <a:cs typeface="Times New Roman" panose="02020603050405020304"/>
              </a:rPr>
              <a:t>Hardware</a:t>
            </a:r>
            <a:r>
              <a:rPr sz="2650" spc="-10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50" spc="-70" dirty="0">
                <a:latin typeface="Times New Roman" panose="02020603050405020304"/>
                <a:cs typeface="Times New Roman" panose="02020603050405020304"/>
              </a:rPr>
              <a:t>Interrupts</a:t>
            </a:r>
            <a:endParaRPr sz="2650">
              <a:latin typeface="Times New Roman" panose="02020603050405020304"/>
              <a:cs typeface="Times New Roman" panose="02020603050405020304"/>
            </a:endParaRPr>
          </a:p>
          <a:p>
            <a:pPr marL="615950" lvl="1" indent="-252095">
              <a:lnSpc>
                <a:spcPct val="100000"/>
              </a:lnSpc>
              <a:spcBef>
                <a:spcPts val="420"/>
              </a:spcBef>
              <a:buClr>
                <a:srgbClr val="9A2D1F"/>
              </a:buClr>
              <a:buSzPct val="85000"/>
              <a:buFont typeface="Arial" panose="020B0604020202020204"/>
              <a:buChar char="•"/>
              <a:tabLst>
                <a:tab pos="615950" algn="l"/>
                <a:tab pos="616585" algn="l"/>
              </a:tabLst>
            </a:pPr>
            <a:r>
              <a:rPr sz="2650" spc="-145" dirty="0">
                <a:latin typeface="Times New Roman" panose="02020603050405020304"/>
                <a:cs typeface="Times New Roman" panose="02020603050405020304"/>
              </a:rPr>
              <a:t>Software</a:t>
            </a:r>
            <a:r>
              <a:rPr sz="2650" spc="-10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50" spc="-65" dirty="0">
                <a:latin typeface="Times New Roman" panose="02020603050405020304"/>
                <a:cs typeface="Times New Roman" panose="02020603050405020304"/>
              </a:rPr>
              <a:t>Interrupts</a:t>
            </a:r>
            <a:endParaRPr sz="2650">
              <a:latin typeface="Times New Roman" panose="02020603050405020304"/>
              <a:cs typeface="Times New Roman" panose="02020603050405020304"/>
            </a:endParaRPr>
          </a:p>
          <a:p>
            <a:pPr marL="615950" lvl="1" indent="-252095">
              <a:lnSpc>
                <a:spcPct val="100000"/>
              </a:lnSpc>
              <a:spcBef>
                <a:spcPts val="435"/>
              </a:spcBef>
              <a:buClr>
                <a:srgbClr val="9A2D1F"/>
              </a:buClr>
              <a:buSzPct val="85000"/>
              <a:buFont typeface="Arial" panose="020B0604020202020204"/>
              <a:buChar char="•"/>
              <a:tabLst>
                <a:tab pos="615950" algn="l"/>
                <a:tab pos="616585" algn="l"/>
              </a:tabLst>
            </a:pPr>
            <a:r>
              <a:rPr sz="2650" spc="-170" dirty="0">
                <a:latin typeface="Times New Roman" panose="02020603050405020304"/>
                <a:cs typeface="Times New Roman" panose="02020603050405020304"/>
              </a:rPr>
              <a:t>Traps</a:t>
            </a:r>
            <a:endParaRPr sz="265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93625" y="872687"/>
            <a:ext cx="472630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0" dirty="0"/>
              <a:t>Hardware</a:t>
            </a:r>
            <a:r>
              <a:rPr spc="-315" dirty="0"/>
              <a:t> </a:t>
            </a:r>
            <a:r>
              <a:rPr spc="-155" dirty="0"/>
              <a:t>Interrupts</a:t>
            </a:r>
            <a:endParaRPr spc="-155" dirty="0"/>
          </a:p>
        </p:txBody>
      </p:sp>
      <p:sp>
        <p:nvSpPr>
          <p:cNvPr id="3" name="object 3"/>
          <p:cNvSpPr txBox="1"/>
          <p:nvPr/>
        </p:nvSpPr>
        <p:spPr>
          <a:xfrm>
            <a:off x="1093720" y="1697179"/>
            <a:ext cx="8351520" cy="1564640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312420" marR="5080" indent="-300355">
              <a:lnSpc>
                <a:spcPts val="3170"/>
              </a:lnSpc>
              <a:spcBef>
                <a:spcPts val="205"/>
              </a:spcBef>
              <a:tabLst>
                <a:tab pos="312420" algn="l"/>
              </a:tabLst>
            </a:pPr>
            <a:r>
              <a:rPr sz="2250" spc="-1010" dirty="0">
                <a:solidFill>
                  <a:srgbClr val="D34816"/>
                </a:solidFill>
                <a:latin typeface="Webdings" panose="05030102010509060703"/>
                <a:cs typeface="Webdings" panose="05030102010509060703"/>
              </a:rPr>
              <a:t></a:t>
            </a:r>
            <a:r>
              <a:rPr sz="2250" spc="-1010" dirty="0">
                <a:solidFill>
                  <a:srgbClr val="D34816"/>
                </a:solidFill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650" b="1" spc="-45" dirty="0">
                <a:latin typeface="Times New Roman" panose="02020603050405020304"/>
                <a:cs typeface="Times New Roman" panose="02020603050405020304"/>
              </a:rPr>
              <a:t>Hardware </a:t>
            </a:r>
            <a:r>
              <a:rPr sz="2650" b="1" spc="-5" dirty="0">
                <a:latin typeface="Times New Roman" panose="02020603050405020304"/>
                <a:cs typeface="Times New Roman" panose="02020603050405020304"/>
              </a:rPr>
              <a:t>Interrupts </a:t>
            </a:r>
            <a:r>
              <a:rPr sz="2650" spc="-60" dirty="0">
                <a:latin typeface="Times New Roman" panose="02020603050405020304"/>
                <a:cs typeface="Times New Roman" panose="02020603050405020304"/>
              </a:rPr>
              <a:t>- </a:t>
            </a:r>
            <a:r>
              <a:rPr sz="2650" spc="-110" dirty="0">
                <a:latin typeface="Times New Roman" panose="02020603050405020304"/>
                <a:cs typeface="Times New Roman" panose="02020603050405020304"/>
              </a:rPr>
              <a:t>generated </a:t>
            </a:r>
            <a:r>
              <a:rPr sz="2650" spc="-210" dirty="0">
                <a:latin typeface="Times New Roman" panose="02020603050405020304"/>
                <a:cs typeface="Times New Roman" panose="02020603050405020304"/>
              </a:rPr>
              <a:t>by </a:t>
            </a:r>
            <a:r>
              <a:rPr sz="2650" spc="-135" dirty="0">
                <a:latin typeface="Times New Roman" panose="02020603050405020304"/>
                <a:cs typeface="Times New Roman" panose="02020603050405020304"/>
              </a:rPr>
              <a:t>hardware </a:t>
            </a:r>
            <a:r>
              <a:rPr sz="2650" spc="-160" dirty="0">
                <a:latin typeface="Times New Roman" panose="02020603050405020304"/>
                <a:cs typeface="Times New Roman" panose="02020603050405020304"/>
              </a:rPr>
              <a:t>devices </a:t>
            </a:r>
            <a:r>
              <a:rPr sz="2650" spc="-50" dirty="0">
                <a:latin typeface="Times New Roman" panose="02020603050405020304"/>
                <a:cs typeface="Times New Roman" panose="02020603050405020304"/>
              </a:rPr>
              <a:t>to </a:t>
            </a:r>
            <a:r>
              <a:rPr sz="2650" spc="-170" dirty="0">
                <a:latin typeface="Times New Roman" panose="02020603050405020304"/>
                <a:cs typeface="Times New Roman" panose="02020603050405020304"/>
              </a:rPr>
              <a:t>signal  </a:t>
            </a:r>
            <a:r>
              <a:rPr sz="2650" spc="-95" dirty="0">
                <a:latin typeface="Times New Roman" panose="02020603050405020304"/>
                <a:cs typeface="Times New Roman" panose="02020603050405020304"/>
              </a:rPr>
              <a:t>that </a:t>
            </a:r>
            <a:r>
              <a:rPr sz="2650" spc="-130" dirty="0">
                <a:latin typeface="Times New Roman" panose="02020603050405020304"/>
                <a:cs typeface="Times New Roman" panose="02020603050405020304"/>
              </a:rPr>
              <a:t>they </a:t>
            </a:r>
            <a:r>
              <a:rPr sz="2650" spc="-114" dirty="0">
                <a:latin typeface="Times New Roman" panose="02020603050405020304"/>
                <a:cs typeface="Times New Roman" panose="02020603050405020304"/>
              </a:rPr>
              <a:t>need </a:t>
            </a:r>
            <a:r>
              <a:rPr sz="2650" spc="-150" dirty="0">
                <a:latin typeface="Times New Roman" panose="02020603050405020304"/>
                <a:cs typeface="Times New Roman" panose="02020603050405020304"/>
              </a:rPr>
              <a:t>some </a:t>
            </a:r>
            <a:r>
              <a:rPr sz="2650" spc="-85" dirty="0">
                <a:latin typeface="Times New Roman" panose="02020603050405020304"/>
                <a:cs typeface="Times New Roman" panose="02020603050405020304"/>
              </a:rPr>
              <a:t>attention </a:t>
            </a:r>
            <a:r>
              <a:rPr sz="2650" spc="-125" dirty="0">
                <a:latin typeface="Times New Roman" panose="02020603050405020304"/>
                <a:cs typeface="Times New Roman" panose="02020603050405020304"/>
              </a:rPr>
              <a:t>from </a:t>
            </a:r>
            <a:r>
              <a:rPr sz="2650" spc="-85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650" spc="19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50" spc="-85" dirty="0">
                <a:latin typeface="Times New Roman" panose="02020603050405020304"/>
                <a:cs typeface="Times New Roman" panose="02020603050405020304"/>
              </a:rPr>
              <a:t>OS.</a:t>
            </a:r>
            <a:endParaRPr sz="2650">
              <a:latin typeface="Times New Roman" panose="02020603050405020304"/>
              <a:cs typeface="Times New Roman" panose="02020603050405020304"/>
            </a:endParaRPr>
          </a:p>
          <a:p>
            <a:pPr marL="615950" marR="176530" indent="-252095">
              <a:lnSpc>
                <a:spcPct val="100000"/>
              </a:lnSpc>
              <a:spcBef>
                <a:spcPts val="390"/>
              </a:spcBef>
            </a:pPr>
            <a:r>
              <a:rPr sz="1850" spc="-815" dirty="0">
                <a:solidFill>
                  <a:srgbClr val="9A2D1F"/>
                </a:solidFill>
                <a:latin typeface="Webdings" panose="05030102010509060703"/>
                <a:cs typeface="Webdings" panose="05030102010509060703"/>
              </a:rPr>
              <a:t></a:t>
            </a:r>
            <a:r>
              <a:rPr sz="1850" spc="484" dirty="0">
                <a:solidFill>
                  <a:srgbClr val="9A2D1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145" dirty="0">
                <a:latin typeface="Times New Roman" panose="02020603050405020304"/>
                <a:cs typeface="Times New Roman" panose="02020603050405020304"/>
              </a:rPr>
              <a:t>They </a:t>
            </a:r>
            <a:r>
              <a:rPr sz="2200" spc="-195" dirty="0">
                <a:latin typeface="Times New Roman" panose="02020603050405020304"/>
                <a:cs typeface="Times New Roman" panose="02020603050405020304"/>
              </a:rPr>
              <a:t>may </a:t>
            </a:r>
            <a:r>
              <a:rPr sz="2200" spc="-180" dirty="0">
                <a:latin typeface="Times New Roman" panose="02020603050405020304"/>
                <a:cs typeface="Times New Roman" panose="02020603050405020304"/>
              </a:rPr>
              <a:t>have </a:t>
            </a:r>
            <a:r>
              <a:rPr sz="2200" spc="-90" dirty="0">
                <a:latin typeface="Times New Roman" panose="02020603050405020304"/>
                <a:cs typeface="Times New Roman" panose="02020603050405020304"/>
              </a:rPr>
              <a:t>just </a:t>
            </a:r>
            <a:r>
              <a:rPr sz="2200" spc="-110" dirty="0">
                <a:latin typeface="Times New Roman" panose="02020603050405020304"/>
                <a:cs typeface="Times New Roman" panose="02020603050405020304"/>
              </a:rPr>
              <a:t>received </a:t>
            </a:r>
            <a:r>
              <a:rPr sz="2200" spc="-125" dirty="0">
                <a:latin typeface="Times New Roman" panose="02020603050405020304"/>
                <a:cs typeface="Times New Roman" panose="02020603050405020304"/>
              </a:rPr>
              <a:t>some </a:t>
            </a:r>
            <a:r>
              <a:rPr sz="2200" spc="-114" dirty="0">
                <a:latin typeface="Times New Roman" panose="02020603050405020304"/>
                <a:cs typeface="Times New Roman" panose="02020603050405020304"/>
              </a:rPr>
              <a:t>data </a:t>
            </a:r>
            <a:r>
              <a:rPr sz="2200" spc="-55" dirty="0">
                <a:latin typeface="Times New Roman" panose="02020603050405020304"/>
                <a:cs typeface="Times New Roman" panose="02020603050405020304"/>
              </a:rPr>
              <a:t>(e.g., </a:t>
            </a:r>
            <a:r>
              <a:rPr sz="2200" spc="-120" dirty="0">
                <a:latin typeface="Times New Roman" panose="02020603050405020304"/>
                <a:cs typeface="Times New Roman" panose="02020603050405020304"/>
              </a:rPr>
              <a:t>keystrokes </a:t>
            </a:r>
            <a:r>
              <a:rPr sz="2200" spc="-95" dirty="0">
                <a:latin typeface="Times New Roman" panose="02020603050405020304"/>
                <a:cs typeface="Times New Roman" panose="02020603050405020304"/>
              </a:rPr>
              <a:t>on </a:t>
            </a:r>
            <a:r>
              <a:rPr sz="2200" spc="-70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2200" spc="-120" dirty="0">
                <a:latin typeface="Times New Roman" panose="02020603050405020304"/>
                <a:cs typeface="Times New Roman" panose="02020603050405020304"/>
              </a:rPr>
              <a:t>keyboard </a:t>
            </a:r>
            <a:r>
              <a:rPr sz="2200" spc="-40" dirty="0">
                <a:latin typeface="Times New Roman" panose="02020603050405020304"/>
                <a:cs typeface="Times New Roman" panose="02020603050405020304"/>
              </a:rPr>
              <a:t>or  </a:t>
            </a:r>
            <a:r>
              <a:rPr sz="2200" spc="-130" dirty="0">
                <a:latin typeface="Times New Roman" panose="02020603050405020304"/>
                <a:cs typeface="Times New Roman" panose="02020603050405020304"/>
              </a:rPr>
              <a:t>an </a:t>
            </a:r>
            <a:r>
              <a:rPr sz="2200" spc="-110" dirty="0">
                <a:latin typeface="Times New Roman" panose="02020603050405020304"/>
                <a:cs typeface="Times New Roman" panose="02020603050405020304"/>
              </a:rPr>
              <a:t>data </a:t>
            </a:r>
            <a:r>
              <a:rPr sz="2200" spc="-95" dirty="0">
                <a:latin typeface="Times New Roman" panose="02020603050405020304"/>
                <a:cs typeface="Times New Roman" panose="02020603050405020304"/>
              </a:rPr>
              <a:t>on </a:t>
            </a:r>
            <a:r>
              <a:rPr sz="2200" spc="-70" dirty="0">
                <a:latin typeface="Times New Roman" panose="02020603050405020304"/>
                <a:cs typeface="Times New Roman" panose="02020603050405020304"/>
              </a:rPr>
              <a:t>the Ethernet</a:t>
            </a:r>
            <a:r>
              <a:rPr sz="2200" spc="1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75" dirty="0">
                <a:latin typeface="Times New Roman" panose="02020603050405020304"/>
                <a:cs typeface="Times New Roman" panose="02020603050405020304"/>
              </a:rPr>
              <a:t>card);</a:t>
            </a:r>
            <a:endParaRPr sz="22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45806" y="4074640"/>
            <a:ext cx="7606665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64160" marR="5080" indent="-252095">
              <a:lnSpc>
                <a:spcPct val="100000"/>
              </a:lnSpc>
              <a:spcBef>
                <a:spcPts val="95"/>
              </a:spcBef>
            </a:pPr>
            <a:r>
              <a:rPr sz="1850" spc="-815" dirty="0">
                <a:solidFill>
                  <a:srgbClr val="9A2D1F"/>
                </a:solidFill>
                <a:latin typeface="Webdings" panose="05030102010509060703"/>
                <a:cs typeface="Webdings" panose="05030102010509060703"/>
              </a:rPr>
              <a:t></a:t>
            </a:r>
            <a:r>
              <a:rPr sz="1850" spc="480" dirty="0">
                <a:solidFill>
                  <a:srgbClr val="9A2D1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40" dirty="0">
                <a:latin typeface="Times New Roman" panose="02020603050405020304"/>
                <a:cs typeface="Times New Roman" panose="02020603050405020304"/>
              </a:rPr>
              <a:t>or </a:t>
            </a:r>
            <a:r>
              <a:rPr sz="2200" spc="-110" dirty="0">
                <a:latin typeface="Times New Roman" panose="02020603050405020304"/>
                <a:cs typeface="Times New Roman" panose="02020603050405020304"/>
              </a:rPr>
              <a:t>they </a:t>
            </a:r>
            <a:r>
              <a:rPr sz="2200" spc="-180" dirty="0">
                <a:latin typeface="Times New Roman" panose="02020603050405020304"/>
                <a:cs typeface="Times New Roman" panose="02020603050405020304"/>
              </a:rPr>
              <a:t>have </a:t>
            </a:r>
            <a:r>
              <a:rPr sz="2200" spc="-90" dirty="0">
                <a:latin typeface="Times New Roman" panose="02020603050405020304"/>
                <a:cs typeface="Times New Roman" panose="02020603050405020304"/>
              </a:rPr>
              <a:t>just completed </a:t>
            </a:r>
            <a:r>
              <a:rPr sz="2200" spc="-175" dirty="0">
                <a:latin typeface="Times New Roman" panose="02020603050405020304"/>
                <a:cs typeface="Times New Roman" panose="02020603050405020304"/>
              </a:rPr>
              <a:t>a </a:t>
            </a:r>
            <a:r>
              <a:rPr sz="2200" spc="-114" dirty="0">
                <a:latin typeface="Times New Roman" panose="02020603050405020304"/>
                <a:cs typeface="Times New Roman" panose="02020603050405020304"/>
              </a:rPr>
              <a:t>task </a:t>
            </a:r>
            <a:r>
              <a:rPr sz="2200" spc="-125" dirty="0">
                <a:latin typeface="Times New Roman" panose="02020603050405020304"/>
                <a:cs typeface="Times New Roman" panose="02020603050405020304"/>
              </a:rPr>
              <a:t>which </a:t>
            </a:r>
            <a:r>
              <a:rPr sz="2200" spc="-70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2200" spc="-95" dirty="0">
                <a:latin typeface="Times New Roman" panose="02020603050405020304"/>
                <a:cs typeface="Times New Roman" panose="02020603050405020304"/>
              </a:rPr>
              <a:t>operating </a:t>
            </a:r>
            <a:r>
              <a:rPr sz="2200" spc="-125" dirty="0">
                <a:latin typeface="Times New Roman" panose="02020603050405020304"/>
                <a:cs typeface="Times New Roman" panose="02020603050405020304"/>
              </a:rPr>
              <a:t>system </a:t>
            </a:r>
            <a:r>
              <a:rPr sz="2200" spc="-120" dirty="0">
                <a:latin typeface="Times New Roman" panose="02020603050405020304"/>
                <a:cs typeface="Times New Roman" panose="02020603050405020304"/>
              </a:rPr>
              <a:t>previously  </a:t>
            </a:r>
            <a:r>
              <a:rPr sz="2200" spc="-70" dirty="0">
                <a:latin typeface="Times New Roman" panose="02020603050405020304"/>
                <a:cs typeface="Times New Roman" panose="02020603050405020304"/>
              </a:rPr>
              <a:t>requested, </a:t>
            </a:r>
            <a:r>
              <a:rPr sz="2200" spc="-130" dirty="0">
                <a:latin typeface="Times New Roman" panose="02020603050405020304"/>
                <a:cs typeface="Times New Roman" panose="02020603050405020304"/>
              </a:rPr>
              <a:t>such </a:t>
            </a:r>
            <a:r>
              <a:rPr sz="2200" spc="-180" dirty="0">
                <a:latin typeface="Times New Roman" panose="02020603050405020304"/>
                <a:cs typeface="Times New Roman" panose="02020603050405020304"/>
              </a:rPr>
              <a:t>as </a:t>
            </a:r>
            <a:r>
              <a:rPr sz="2200" spc="-75" dirty="0">
                <a:latin typeface="Times New Roman" panose="02020603050405020304"/>
                <a:cs typeface="Times New Roman" panose="02020603050405020304"/>
              </a:rPr>
              <a:t>transferring </a:t>
            </a:r>
            <a:r>
              <a:rPr sz="2200" spc="-114" dirty="0">
                <a:latin typeface="Times New Roman" panose="02020603050405020304"/>
                <a:cs typeface="Times New Roman" panose="02020603050405020304"/>
              </a:rPr>
              <a:t>data </a:t>
            </a:r>
            <a:r>
              <a:rPr sz="2200" spc="-95" dirty="0">
                <a:latin typeface="Times New Roman" panose="02020603050405020304"/>
                <a:cs typeface="Times New Roman" panose="02020603050405020304"/>
              </a:rPr>
              <a:t>between </a:t>
            </a:r>
            <a:r>
              <a:rPr sz="2200" spc="-70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2200" spc="-105" dirty="0">
                <a:latin typeface="Times New Roman" panose="02020603050405020304"/>
                <a:cs typeface="Times New Roman" panose="02020603050405020304"/>
              </a:rPr>
              <a:t>hard </a:t>
            </a:r>
            <a:r>
              <a:rPr sz="2200" spc="-100" dirty="0">
                <a:latin typeface="Times New Roman" panose="02020603050405020304"/>
                <a:cs typeface="Times New Roman" panose="02020603050405020304"/>
              </a:rPr>
              <a:t>drive </a:t>
            </a:r>
            <a:r>
              <a:rPr sz="2200" spc="-130" dirty="0"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2200" spc="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105" dirty="0">
                <a:latin typeface="Times New Roman" panose="02020603050405020304"/>
                <a:cs typeface="Times New Roman" panose="02020603050405020304"/>
              </a:rPr>
              <a:t>memory.</a:t>
            </a:r>
            <a:endParaRPr sz="220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93625" y="872687"/>
            <a:ext cx="456374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125" dirty="0">
                <a:solidFill>
                  <a:srgbClr val="0000FF"/>
                </a:solidFill>
                <a:latin typeface="Trebuchet MS" panose="020B0603020202020204"/>
                <a:cs typeface="Trebuchet MS" panose="020B0603020202020204"/>
              </a:rPr>
              <a:t>Software</a:t>
            </a:r>
            <a:r>
              <a:rPr sz="4400" spc="-340" dirty="0">
                <a:solidFill>
                  <a:srgbClr val="0000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4400" spc="-150" dirty="0">
                <a:solidFill>
                  <a:srgbClr val="0000FF"/>
                </a:solidFill>
                <a:latin typeface="Trebuchet MS" panose="020B0603020202020204"/>
                <a:cs typeface="Trebuchet MS" panose="020B0603020202020204"/>
              </a:rPr>
              <a:t>Interrupts</a:t>
            </a:r>
            <a:endParaRPr sz="4400">
              <a:latin typeface="Trebuchet MS" panose="020B0603020202020204"/>
              <a:cs typeface="Trebuchet MS" panose="020B0603020202020204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93655" y="1688136"/>
            <a:ext cx="8314055" cy="14344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12420" marR="5080" indent="-300355">
              <a:lnSpc>
                <a:spcPct val="101000"/>
              </a:lnSpc>
              <a:spcBef>
                <a:spcPts val="95"/>
              </a:spcBef>
            </a:pPr>
            <a:r>
              <a:rPr sz="2600" spc="-1155" dirty="0">
                <a:solidFill>
                  <a:srgbClr val="D34816"/>
                </a:solidFill>
                <a:latin typeface="Webdings" panose="05030102010509060703"/>
                <a:cs typeface="Webdings" panose="05030102010509060703"/>
              </a:rPr>
              <a:t></a:t>
            </a:r>
            <a:r>
              <a:rPr sz="2600" spc="270" dirty="0">
                <a:solidFill>
                  <a:srgbClr val="D34816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50" b="1" spc="-30" dirty="0">
                <a:latin typeface="Times New Roman" panose="02020603050405020304"/>
                <a:cs typeface="Times New Roman" panose="02020603050405020304"/>
              </a:rPr>
              <a:t>Software </a:t>
            </a:r>
            <a:r>
              <a:rPr sz="3050" b="1" spc="10" dirty="0">
                <a:latin typeface="Times New Roman" panose="02020603050405020304"/>
                <a:cs typeface="Times New Roman" panose="02020603050405020304"/>
              </a:rPr>
              <a:t>Interrupts </a:t>
            </a:r>
            <a:r>
              <a:rPr sz="3050" spc="-110" dirty="0">
                <a:latin typeface="Times New Roman" panose="02020603050405020304"/>
                <a:cs typeface="Times New Roman" panose="02020603050405020304"/>
              </a:rPr>
              <a:t>are </a:t>
            </a:r>
            <a:r>
              <a:rPr sz="3050" spc="-114" dirty="0">
                <a:latin typeface="Times New Roman" panose="02020603050405020304"/>
                <a:cs typeface="Times New Roman" panose="02020603050405020304"/>
              </a:rPr>
              <a:t>generated </a:t>
            </a:r>
            <a:r>
              <a:rPr sz="3050" spc="-220" dirty="0">
                <a:latin typeface="Times New Roman" panose="02020603050405020304"/>
                <a:cs typeface="Times New Roman" panose="02020603050405020304"/>
              </a:rPr>
              <a:t>by </a:t>
            </a:r>
            <a:r>
              <a:rPr sz="3050" spc="-125" dirty="0">
                <a:latin typeface="Times New Roman" panose="02020603050405020304"/>
                <a:cs typeface="Times New Roman" panose="02020603050405020304"/>
              </a:rPr>
              <a:t>programs </a:t>
            </a:r>
            <a:r>
              <a:rPr sz="3050" spc="-140" dirty="0">
                <a:latin typeface="Times New Roman" panose="02020603050405020304"/>
                <a:cs typeface="Times New Roman" panose="02020603050405020304"/>
              </a:rPr>
              <a:t>when  </a:t>
            </a:r>
            <a:r>
              <a:rPr sz="3050" spc="-130" dirty="0">
                <a:latin typeface="Times New Roman" panose="02020603050405020304"/>
                <a:cs typeface="Times New Roman" panose="02020603050405020304"/>
              </a:rPr>
              <a:t>they </a:t>
            </a:r>
            <a:r>
              <a:rPr sz="3050" spc="-120" dirty="0">
                <a:latin typeface="Times New Roman" panose="02020603050405020304"/>
                <a:cs typeface="Times New Roman" panose="02020603050405020304"/>
              </a:rPr>
              <a:t>want </a:t>
            </a:r>
            <a:r>
              <a:rPr sz="3050" spc="-35" dirty="0">
                <a:latin typeface="Times New Roman" panose="02020603050405020304"/>
                <a:cs typeface="Times New Roman" panose="02020603050405020304"/>
              </a:rPr>
              <a:t>to </a:t>
            </a:r>
            <a:r>
              <a:rPr sz="3050" spc="-95" dirty="0">
                <a:latin typeface="Times New Roman" panose="02020603050405020304"/>
                <a:cs typeface="Times New Roman" panose="02020603050405020304"/>
              </a:rPr>
              <a:t>request </a:t>
            </a:r>
            <a:r>
              <a:rPr sz="3050" spc="-229" dirty="0">
                <a:latin typeface="Times New Roman" panose="02020603050405020304"/>
                <a:cs typeface="Times New Roman" panose="02020603050405020304"/>
              </a:rPr>
              <a:t>a </a:t>
            </a:r>
            <a:r>
              <a:rPr sz="3050" spc="-155" dirty="0">
                <a:latin typeface="Times New Roman" panose="02020603050405020304"/>
                <a:cs typeface="Times New Roman" panose="02020603050405020304"/>
              </a:rPr>
              <a:t>system call </a:t>
            </a:r>
            <a:r>
              <a:rPr sz="3050" spc="-35" dirty="0">
                <a:latin typeface="Times New Roman" panose="02020603050405020304"/>
                <a:cs typeface="Times New Roman" panose="02020603050405020304"/>
              </a:rPr>
              <a:t>to </a:t>
            </a:r>
            <a:r>
              <a:rPr sz="3050" spc="-125" dirty="0">
                <a:latin typeface="Times New Roman" panose="02020603050405020304"/>
                <a:cs typeface="Times New Roman" panose="02020603050405020304"/>
              </a:rPr>
              <a:t>be </a:t>
            </a:r>
            <a:r>
              <a:rPr sz="3050" spc="-85" dirty="0">
                <a:latin typeface="Times New Roman" panose="02020603050405020304"/>
                <a:cs typeface="Times New Roman" panose="02020603050405020304"/>
              </a:rPr>
              <a:t>performed </a:t>
            </a:r>
            <a:r>
              <a:rPr sz="3050" spc="-220" dirty="0">
                <a:latin typeface="Times New Roman" panose="02020603050405020304"/>
                <a:cs typeface="Times New Roman" panose="02020603050405020304"/>
              </a:rPr>
              <a:t>by  </a:t>
            </a:r>
            <a:r>
              <a:rPr sz="3050" spc="-80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3050" spc="-114" dirty="0">
                <a:latin typeface="Times New Roman" panose="02020603050405020304"/>
                <a:cs typeface="Times New Roman" panose="02020603050405020304"/>
              </a:rPr>
              <a:t>operating</a:t>
            </a:r>
            <a:r>
              <a:rPr sz="3050" spc="-10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50" spc="-110" dirty="0">
                <a:latin typeface="Times New Roman" panose="02020603050405020304"/>
                <a:cs typeface="Times New Roman" panose="02020603050405020304"/>
              </a:rPr>
              <a:t>system.</a:t>
            </a:r>
            <a:endParaRPr sz="305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93625" y="872687"/>
            <a:ext cx="129730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710" dirty="0">
                <a:solidFill>
                  <a:srgbClr val="0000FF"/>
                </a:solidFill>
                <a:latin typeface="Trebuchet MS" panose="020B0603020202020204"/>
                <a:cs typeface="Trebuchet MS" panose="020B0603020202020204"/>
              </a:rPr>
              <a:t>T</a:t>
            </a:r>
            <a:r>
              <a:rPr sz="4400" spc="-260" dirty="0">
                <a:solidFill>
                  <a:srgbClr val="0000FF"/>
                </a:solidFill>
                <a:latin typeface="Trebuchet MS" panose="020B0603020202020204"/>
                <a:cs typeface="Trebuchet MS" panose="020B0603020202020204"/>
              </a:rPr>
              <a:t>r</a:t>
            </a:r>
            <a:r>
              <a:rPr sz="4400" spc="20" dirty="0">
                <a:solidFill>
                  <a:srgbClr val="0000FF"/>
                </a:solidFill>
                <a:latin typeface="Trebuchet MS" panose="020B0603020202020204"/>
                <a:cs typeface="Trebuchet MS" panose="020B0603020202020204"/>
              </a:rPr>
              <a:t>a</a:t>
            </a:r>
            <a:r>
              <a:rPr sz="4400" spc="-120" dirty="0">
                <a:solidFill>
                  <a:srgbClr val="0000FF"/>
                </a:solidFill>
                <a:latin typeface="Trebuchet MS" panose="020B0603020202020204"/>
                <a:cs typeface="Trebuchet MS" panose="020B0603020202020204"/>
              </a:rPr>
              <a:t>p</a:t>
            </a:r>
            <a:r>
              <a:rPr sz="4400" spc="260" dirty="0">
                <a:solidFill>
                  <a:srgbClr val="0000FF"/>
                </a:solidFill>
                <a:latin typeface="Trebuchet MS" panose="020B0603020202020204"/>
                <a:cs typeface="Trebuchet MS" panose="020B0603020202020204"/>
              </a:rPr>
              <a:t>s</a:t>
            </a:r>
            <a:endParaRPr sz="4400">
              <a:latin typeface="Trebuchet MS" panose="020B0603020202020204"/>
              <a:cs typeface="Trebuchet MS" panose="020B0603020202020204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93655" y="1688136"/>
            <a:ext cx="7961630" cy="14344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12420" marR="5080" indent="-300355" algn="just">
              <a:lnSpc>
                <a:spcPct val="101000"/>
              </a:lnSpc>
              <a:spcBef>
                <a:spcPts val="95"/>
              </a:spcBef>
            </a:pPr>
            <a:r>
              <a:rPr sz="2600" spc="-1155" dirty="0">
                <a:solidFill>
                  <a:srgbClr val="D34816"/>
                </a:solidFill>
                <a:latin typeface="Webdings" panose="05030102010509060703"/>
                <a:cs typeface="Webdings" panose="05030102010509060703"/>
              </a:rPr>
              <a:t></a:t>
            </a:r>
            <a:r>
              <a:rPr sz="2600" spc="260" dirty="0">
                <a:solidFill>
                  <a:srgbClr val="D34816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50" b="1" spc="-165" dirty="0">
                <a:latin typeface="Times New Roman" panose="02020603050405020304"/>
                <a:cs typeface="Times New Roman" panose="02020603050405020304"/>
              </a:rPr>
              <a:t>Traps </a:t>
            </a:r>
            <a:r>
              <a:rPr sz="3050" spc="-110" dirty="0">
                <a:latin typeface="Times New Roman" panose="02020603050405020304"/>
                <a:cs typeface="Times New Roman" panose="02020603050405020304"/>
              </a:rPr>
              <a:t>are </a:t>
            </a:r>
            <a:r>
              <a:rPr sz="3050" spc="-114" dirty="0">
                <a:latin typeface="Times New Roman" panose="02020603050405020304"/>
                <a:cs typeface="Times New Roman" panose="02020603050405020304"/>
              </a:rPr>
              <a:t>generated </a:t>
            </a:r>
            <a:r>
              <a:rPr sz="3050" spc="-220" dirty="0">
                <a:latin typeface="Times New Roman" panose="02020603050405020304"/>
                <a:cs typeface="Times New Roman" panose="02020603050405020304"/>
              </a:rPr>
              <a:t>by </a:t>
            </a:r>
            <a:r>
              <a:rPr sz="3050" spc="-80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3050" spc="-145" dirty="0">
                <a:latin typeface="Times New Roman" panose="02020603050405020304"/>
                <a:cs typeface="Times New Roman" panose="02020603050405020304"/>
              </a:rPr>
              <a:t>CPU </a:t>
            </a:r>
            <a:r>
              <a:rPr sz="3050" spc="-125" dirty="0">
                <a:latin typeface="Times New Roman" panose="02020603050405020304"/>
                <a:cs typeface="Times New Roman" panose="02020603050405020304"/>
              </a:rPr>
              <a:t>itself </a:t>
            </a:r>
            <a:r>
              <a:rPr sz="3050" spc="-35" dirty="0">
                <a:latin typeface="Times New Roman" panose="02020603050405020304"/>
                <a:cs typeface="Times New Roman" panose="02020603050405020304"/>
              </a:rPr>
              <a:t>to </a:t>
            </a:r>
            <a:r>
              <a:rPr sz="3050" spc="-125" dirty="0">
                <a:latin typeface="Times New Roman" panose="02020603050405020304"/>
                <a:cs typeface="Times New Roman" panose="02020603050405020304"/>
              </a:rPr>
              <a:t>indicate </a:t>
            </a:r>
            <a:r>
              <a:rPr sz="3050" spc="-85" dirty="0">
                <a:latin typeface="Times New Roman" panose="02020603050405020304"/>
                <a:cs typeface="Times New Roman" panose="02020603050405020304"/>
              </a:rPr>
              <a:t>that  </a:t>
            </a:r>
            <a:r>
              <a:rPr sz="3050" spc="-150" dirty="0">
                <a:latin typeface="Times New Roman" panose="02020603050405020304"/>
                <a:cs typeface="Times New Roman" panose="02020603050405020304"/>
              </a:rPr>
              <a:t>some </a:t>
            </a:r>
            <a:r>
              <a:rPr sz="3050" spc="-20" dirty="0">
                <a:latin typeface="Times New Roman" panose="02020603050405020304"/>
                <a:cs typeface="Times New Roman" panose="02020603050405020304"/>
              </a:rPr>
              <a:t>error </a:t>
            </a:r>
            <a:r>
              <a:rPr sz="3050" spc="-50" dirty="0">
                <a:latin typeface="Times New Roman" panose="02020603050405020304"/>
                <a:cs typeface="Times New Roman" panose="02020603050405020304"/>
              </a:rPr>
              <a:t>or </a:t>
            </a:r>
            <a:r>
              <a:rPr sz="3050" spc="-105" dirty="0">
                <a:latin typeface="Times New Roman" panose="02020603050405020304"/>
                <a:cs typeface="Times New Roman" panose="02020603050405020304"/>
              </a:rPr>
              <a:t>condition </a:t>
            </a:r>
            <a:r>
              <a:rPr sz="3050" spc="-90" dirty="0">
                <a:latin typeface="Times New Roman" panose="02020603050405020304"/>
                <a:cs typeface="Times New Roman" panose="02020603050405020304"/>
              </a:rPr>
              <a:t>occurred </a:t>
            </a:r>
            <a:r>
              <a:rPr sz="3050" spc="-95" dirty="0">
                <a:latin typeface="Times New Roman" panose="02020603050405020304"/>
                <a:cs typeface="Times New Roman" panose="02020603050405020304"/>
              </a:rPr>
              <a:t>for </a:t>
            </a:r>
            <a:r>
              <a:rPr sz="3050" spc="-150" dirty="0">
                <a:latin typeface="Times New Roman" panose="02020603050405020304"/>
                <a:cs typeface="Times New Roman" panose="02020603050405020304"/>
              </a:rPr>
              <a:t>which </a:t>
            </a:r>
            <a:r>
              <a:rPr sz="3050" spc="-165" dirty="0">
                <a:latin typeface="Times New Roman" panose="02020603050405020304"/>
                <a:cs typeface="Times New Roman" panose="02020603050405020304"/>
              </a:rPr>
              <a:t>assistance  </a:t>
            </a:r>
            <a:r>
              <a:rPr sz="3050" spc="-120" dirty="0">
                <a:latin typeface="Times New Roman" panose="02020603050405020304"/>
                <a:cs typeface="Times New Roman" panose="02020603050405020304"/>
              </a:rPr>
              <a:t>from </a:t>
            </a:r>
            <a:r>
              <a:rPr sz="3050" spc="-80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3050" spc="-114" dirty="0">
                <a:latin typeface="Times New Roman" panose="02020603050405020304"/>
                <a:cs typeface="Times New Roman" panose="02020603050405020304"/>
              </a:rPr>
              <a:t>operating </a:t>
            </a:r>
            <a:r>
              <a:rPr sz="3050" spc="-155" dirty="0">
                <a:latin typeface="Times New Roman" panose="02020603050405020304"/>
                <a:cs typeface="Times New Roman" panose="02020603050405020304"/>
              </a:rPr>
              <a:t>system </a:t>
            </a:r>
            <a:r>
              <a:rPr sz="3050" spc="-185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3050" spc="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50" spc="-75" dirty="0">
                <a:latin typeface="Times New Roman" panose="02020603050405020304"/>
                <a:cs typeface="Times New Roman" panose="02020603050405020304"/>
              </a:rPr>
              <a:t>needed.</a:t>
            </a:r>
            <a:endParaRPr sz="305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95263" y="472051"/>
            <a:ext cx="679069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35" dirty="0">
                <a:solidFill>
                  <a:srgbClr val="696464"/>
                </a:solidFill>
              </a:rPr>
              <a:t>What </a:t>
            </a:r>
            <a:r>
              <a:rPr spc="5" dirty="0">
                <a:solidFill>
                  <a:srgbClr val="696464"/>
                </a:solidFill>
              </a:rPr>
              <a:t>is </a:t>
            </a:r>
            <a:r>
              <a:rPr spc="15" dirty="0">
                <a:solidFill>
                  <a:srgbClr val="696464"/>
                </a:solidFill>
              </a:rPr>
              <a:t>a </a:t>
            </a:r>
            <a:r>
              <a:rPr spc="-155" dirty="0">
                <a:solidFill>
                  <a:srgbClr val="696464"/>
                </a:solidFill>
              </a:rPr>
              <a:t>Computer</a:t>
            </a:r>
            <a:r>
              <a:rPr spc="-955" dirty="0">
                <a:solidFill>
                  <a:srgbClr val="696464"/>
                </a:solidFill>
              </a:rPr>
              <a:t> </a:t>
            </a:r>
            <a:r>
              <a:rPr spc="35" dirty="0">
                <a:solidFill>
                  <a:srgbClr val="696464"/>
                </a:solidFill>
              </a:rPr>
              <a:t>System?</a:t>
            </a:r>
            <a:endParaRPr spc="35" dirty="0">
              <a:solidFill>
                <a:srgbClr val="696464"/>
              </a:solidFill>
            </a:endParaRPr>
          </a:p>
        </p:txBody>
      </p:sp>
      <p:sp>
        <p:nvSpPr>
          <p:cNvPr id="3" name="object 3"/>
          <p:cNvSpPr/>
          <p:nvPr/>
        </p:nvSpPr>
        <p:spPr>
          <a:xfrm>
            <a:off x="1621536" y="1702307"/>
            <a:ext cx="6821423" cy="5437632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93625" y="872687"/>
            <a:ext cx="476504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5" dirty="0"/>
              <a:t>Interrupts </a:t>
            </a:r>
            <a:r>
              <a:rPr spc="-30" dirty="0"/>
              <a:t>and</a:t>
            </a:r>
            <a:r>
              <a:rPr spc="-390" dirty="0"/>
              <a:t> </a:t>
            </a:r>
            <a:r>
              <a:rPr spc="-165" dirty="0"/>
              <a:t>Traps</a:t>
            </a:r>
            <a:endParaRPr spc="-165" dirty="0"/>
          </a:p>
        </p:txBody>
      </p:sp>
      <p:sp>
        <p:nvSpPr>
          <p:cNvPr id="3" name="object 3"/>
          <p:cNvSpPr txBox="1"/>
          <p:nvPr/>
        </p:nvSpPr>
        <p:spPr>
          <a:xfrm>
            <a:off x="1093666" y="1694243"/>
            <a:ext cx="8267065" cy="28079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12420" marR="5080" indent="-300355">
              <a:lnSpc>
                <a:spcPct val="100000"/>
              </a:lnSpc>
              <a:spcBef>
                <a:spcPts val="95"/>
              </a:spcBef>
              <a:buClr>
                <a:srgbClr val="D34816"/>
              </a:buClr>
              <a:buSzPct val="84000"/>
              <a:buFont typeface="Webdings" panose="05030102010509060703"/>
              <a:buChar char=""/>
              <a:tabLst>
                <a:tab pos="312420" algn="l"/>
                <a:tab pos="313055" algn="l"/>
              </a:tabLst>
            </a:pPr>
            <a:r>
              <a:rPr sz="2850" spc="-65" dirty="0">
                <a:latin typeface="Times New Roman" panose="02020603050405020304"/>
                <a:cs typeface="Times New Roman" panose="02020603050405020304"/>
              </a:rPr>
              <a:t>Interrupts </a:t>
            </a:r>
            <a:r>
              <a:rPr sz="2850" spc="-110" dirty="0">
                <a:latin typeface="Times New Roman" panose="02020603050405020304"/>
                <a:cs typeface="Times New Roman" panose="02020603050405020304"/>
              </a:rPr>
              <a:t>are </a:t>
            </a:r>
            <a:r>
              <a:rPr sz="2850" spc="-135" dirty="0">
                <a:latin typeface="Times New Roman" panose="02020603050405020304"/>
                <a:cs typeface="Times New Roman" panose="02020603050405020304"/>
              </a:rPr>
              <a:t>hardware </a:t>
            </a:r>
            <a:r>
              <a:rPr sz="2850" spc="-45" dirty="0">
                <a:latin typeface="Times New Roman" panose="02020603050405020304"/>
                <a:cs typeface="Times New Roman" panose="02020603050405020304"/>
              </a:rPr>
              <a:t>interrupts, </a:t>
            </a:r>
            <a:r>
              <a:rPr sz="2850" spc="-135" dirty="0">
                <a:latin typeface="Times New Roman" panose="02020603050405020304"/>
                <a:cs typeface="Times New Roman" panose="02020603050405020304"/>
              </a:rPr>
              <a:t>while </a:t>
            </a:r>
            <a:r>
              <a:rPr sz="2850" spc="-100" dirty="0">
                <a:latin typeface="Times New Roman" panose="02020603050405020304"/>
                <a:cs typeface="Times New Roman" panose="02020603050405020304"/>
              </a:rPr>
              <a:t>traps </a:t>
            </a:r>
            <a:r>
              <a:rPr sz="2850" spc="-110" dirty="0">
                <a:latin typeface="Times New Roman" panose="02020603050405020304"/>
                <a:cs typeface="Times New Roman" panose="02020603050405020304"/>
              </a:rPr>
              <a:t>are </a:t>
            </a:r>
            <a:r>
              <a:rPr sz="2850" spc="-120" dirty="0">
                <a:latin typeface="Times New Roman" panose="02020603050405020304"/>
                <a:cs typeface="Times New Roman" panose="02020603050405020304"/>
              </a:rPr>
              <a:t>software-  </a:t>
            </a:r>
            <a:r>
              <a:rPr sz="2850" spc="-170" dirty="0">
                <a:latin typeface="Times New Roman" panose="02020603050405020304"/>
                <a:cs typeface="Times New Roman" panose="02020603050405020304"/>
              </a:rPr>
              <a:t>invoked</a:t>
            </a:r>
            <a:r>
              <a:rPr sz="2850" spc="-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50" spc="-45" dirty="0">
                <a:latin typeface="Times New Roman" panose="02020603050405020304"/>
                <a:cs typeface="Times New Roman" panose="02020603050405020304"/>
              </a:rPr>
              <a:t>interrupts.</a:t>
            </a:r>
            <a:endParaRPr sz="285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D34816"/>
              </a:buClr>
              <a:buFont typeface="Webdings" panose="05030102010509060703"/>
              <a:buChar char=""/>
            </a:pPr>
            <a:endParaRPr sz="4100">
              <a:latin typeface="Times New Roman" panose="02020603050405020304"/>
              <a:cs typeface="Times New Roman" panose="02020603050405020304"/>
            </a:endParaRPr>
          </a:p>
          <a:p>
            <a:pPr marL="312420" marR="584200" indent="-300355">
              <a:lnSpc>
                <a:spcPct val="100000"/>
              </a:lnSpc>
              <a:spcBef>
                <a:spcPts val="5"/>
              </a:spcBef>
              <a:buClr>
                <a:srgbClr val="D34816"/>
              </a:buClr>
              <a:buSzPct val="84000"/>
              <a:buFont typeface="Webdings" panose="05030102010509060703"/>
              <a:buChar char=""/>
              <a:tabLst>
                <a:tab pos="312420" algn="l"/>
                <a:tab pos="313055" algn="l"/>
              </a:tabLst>
            </a:pPr>
            <a:r>
              <a:rPr sz="2850" spc="-140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2850" spc="-35" dirty="0">
                <a:latin typeface="Times New Roman" panose="02020603050405020304"/>
                <a:cs typeface="Times New Roman" panose="02020603050405020304"/>
              </a:rPr>
              <a:t>term </a:t>
            </a:r>
            <a:r>
              <a:rPr sz="2850" spc="-160" dirty="0">
                <a:latin typeface="Times New Roman" panose="02020603050405020304"/>
                <a:cs typeface="Times New Roman" panose="02020603050405020304"/>
              </a:rPr>
              <a:t>Trap </a:t>
            </a:r>
            <a:r>
              <a:rPr sz="2850" spc="-165" dirty="0">
                <a:latin typeface="Times New Roman" panose="02020603050405020304"/>
                <a:cs typeface="Times New Roman" panose="02020603050405020304"/>
              </a:rPr>
              <a:t>is </a:t>
            </a:r>
            <a:r>
              <a:rPr sz="2850" spc="-140" dirty="0">
                <a:latin typeface="Times New Roman" panose="02020603050405020304"/>
                <a:cs typeface="Times New Roman" panose="02020603050405020304"/>
              </a:rPr>
              <a:t>used interchangeably </a:t>
            </a:r>
            <a:r>
              <a:rPr sz="2850" spc="-110" dirty="0">
                <a:latin typeface="Times New Roman" panose="02020603050405020304"/>
                <a:cs typeface="Times New Roman" panose="02020603050405020304"/>
              </a:rPr>
              <a:t>with </a:t>
            </a:r>
            <a:r>
              <a:rPr sz="2850" spc="-85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2850" spc="-35" dirty="0">
                <a:latin typeface="Times New Roman" panose="02020603050405020304"/>
                <a:cs typeface="Times New Roman" panose="02020603050405020304"/>
              </a:rPr>
              <a:t>term  </a:t>
            </a:r>
            <a:r>
              <a:rPr sz="2850" spc="-125" dirty="0">
                <a:latin typeface="Times New Roman" panose="02020603050405020304"/>
                <a:cs typeface="Times New Roman" panose="02020603050405020304"/>
              </a:rPr>
              <a:t>Exception </a:t>
            </a:r>
            <a:r>
              <a:rPr sz="2850" spc="-135" dirty="0">
                <a:latin typeface="Times New Roman" panose="02020603050405020304"/>
                <a:cs typeface="Times New Roman" panose="02020603050405020304"/>
              </a:rPr>
              <a:t>(which </a:t>
            </a:r>
            <a:r>
              <a:rPr sz="2850" spc="-180" dirty="0">
                <a:latin typeface="Times New Roman" panose="02020603050405020304"/>
                <a:cs typeface="Times New Roman" panose="02020603050405020304"/>
              </a:rPr>
              <a:t>is </a:t>
            </a:r>
            <a:r>
              <a:rPr sz="2850" spc="-165" dirty="0">
                <a:latin typeface="Times New Roman" panose="02020603050405020304"/>
                <a:cs typeface="Times New Roman" panose="02020603050405020304"/>
              </a:rPr>
              <a:t>an </a:t>
            </a:r>
            <a:r>
              <a:rPr sz="2850" spc="-145" dirty="0">
                <a:latin typeface="Times New Roman" panose="02020603050405020304"/>
                <a:cs typeface="Times New Roman" panose="02020603050405020304"/>
              </a:rPr>
              <a:t>automatically </a:t>
            </a:r>
            <a:r>
              <a:rPr sz="2850" spc="-100" dirty="0">
                <a:latin typeface="Times New Roman" panose="02020603050405020304"/>
                <a:cs typeface="Times New Roman" panose="02020603050405020304"/>
              </a:rPr>
              <a:t>occurring </a:t>
            </a:r>
            <a:r>
              <a:rPr sz="2850" spc="-130" dirty="0">
                <a:latin typeface="Times New Roman" panose="02020603050405020304"/>
                <a:cs typeface="Times New Roman" panose="02020603050405020304"/>
              </a:rPr>
              <a:t>software  </a:t>
            </a:r>
            <a:r>
              <a:rPr sz="2850" spc="-25" dirty="0">
                <a:latin typeface="Times New Roman" panose="02020603050405020304"/>
                <a:cs typeface="Times New Roman" panose="02020603050405020304"/>
              </a:rPr>
              <a:t>interrupt).</a:t>
            </a:r>
            <a:endParaRPr sz="285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92580" y="1790700"/>
            <a:ext cx="5615939" cy="5141211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93625" y="872687"/>
            <a:ext cx="476504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5" dirty="0"/>
              <a:t>Interrupts </a:t>
            </a:r>
            <a:r>
              <a:rPr spc="-30" dirty="0"/>
              <a:t>and</a:t>
            </a:r>
            <a:r>
              <a:rPr spc="-390" dirty="0"/>
              <a:t> </a:t>
            </a:r>
            <a:r>
              <a:rPr spc="-165" dirty="0"/>
              <a:t>Traps</a:t>
            </a:r>
            <a:endParaRPr spc="-165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95263" y="872687"/>
            <a:ext cx="565848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80" dirty="0">
                <a:solidFill>
                  <a:srgbClr val="696464"/>
                </a:solidFill>
              </a:rPr>
              <a:t>Simple </a:t>
            </a:r>
            <a:r>
              <a:rPr spc="-135" dirty="0">
                <a:solidFill>
                  <a:srgbClr val="696464"/>
                </a:solidFill>
              </a:rPr>
              <a:t>Instruction</a:t>
            </a:r>
            <a:r>
              <a:rPr spc="-465" dirty="0">
                <a:solidFill>
                  <a:srgbClr val="696464"/>
                </a:solidFill>
              </a:rPr>
              <a:t> </a:t>
            </a:r>
            <a:r>
              <a:rPr spc="-200" dirty="0">
                <a:solidFill>
                  <a:srgbClr val="696464"/>
                </a:solidFill>
              </a:rPr>
              <a:t>Cycle</a:t>
            </a:r>
            <a:endParaRPr spc="-200" dirty="0">
              <a:solidFill>
                <a:srgbClr val="696464"/>
              </a:solidFill>
            </a:endParaRPr>
          </a:p>
        </p:txBody>
      </p:sp>
      <p:sp>
        <p:nvSpPr>
          <p:cNvPr id="3" name="object 3"/>
          <p:cNvSpPr/>
          <p:nvPr/>
        </p:nvSpPr>
        <p:spPr>
          <a:xfrm>
            <a:off x="1169033" y="2663198"/>
            <a:ext cx="8278806" cy="3324333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286004" y="7077995"/>
            <a:ext cx="255270" cy="247015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500" spc="114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2</a:t>
            </a:r>
            <a:r>
              <a:rPr sz="1500" spc="11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3</a:t>
            </a:r>
            <a:endParaRPr sz="1500">
              <a:latin typeface="Trebuchet MS" panose="020B0603020202020204"/>
              <a:cs typeface="Trebuchet MS" panose="020B0603020202020204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145279" y="1827276"/>
            <a:ext cx="5754739" cy="4760781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93625" y="872687"/>
            <a:ext cx="232092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5" dirty="0">
                <a:solidFill>
                  <a:srgbClr val="696464"/>
                </a:solidFill>
              </a:rPr>
              <a:t>Interrupts</a:t>
            </a:r>
            <a:endParaRPr spc="-155" dirty="0">
              <a:solidFill>
                <a:srgbClr val="696464"/>
              </a:solidFill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93666" y="1694243"/>
            <a:ext cx="3853179" cy="18522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12420" marR="634365" indent="-300355">
              <a:lnSpc>
                <a:spcPct val="100000"/>
              </a:lnSpc>
              <a:spcBef>
                <a:spcPts val="95"/>
              </a:spcBef>
              <a:buClr>
                <a:srgbClr val="D34816"/>
              </a:buClr>
              <a:buSzPct val="84000"/>
              <a:buFont typeface="Webdings" panose="05030102010509060703"/>
              <a:buChar char=""/>
              <a:tabLst>
                <a:tab pos="312420" algn="l"/>
                <a:tab pos="313055" algn="l"/>
              </a:tabLst>
            </a:pPr>
            <a:r>
              <a:rPr sz="2850" spc="-180" dirty="0">
                <a:latin typeface="Times New Roman" panose="02020603050405020304"/>
                <a:cs typeface="Times New Roman" panose="02020603050405020304"/>
              </a:rPr>
              <a:t>Suspends </a:t>
            </a:r>
            <a:r>
              <a:rPr sz="2850" spc="-85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2850" spc="-105" dirty="0">
                <a:latin typeface="Times New Roman" panose="02020603050405020304"/>
                <a:cs typeface="Times New Roman" panose="02020603050405020304"/>
              </a:rPr>
              <a:t>normal  </a:t>
            </a:r>
            <a:r>
              <a:rPr sz="2850" spc="-135" dirty="0">
                <a:latin typeface="Times New Roman" panose="02020603050405020304"/>
                <a:cs typeface="Times New Roman" panose="02020603050405020304"/>
              </a:rPr>
              <a:t>sequence </a:t>
            </a:r>
            <a:r>
              <a:rPr sz="2850" spc="-160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2850" spc="-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50" spc="-114" dirty="0">
                <a:latin typeface="Times New Roman" panose="02020603050405020304"/>
                <a:cs typeface="Times New Roman" panose="02020603050405020304"/>
              </a:rPr>
              <a:t>execution</a:t>
            </a:r>
            <a:endParaRPr sz="2850">
              <a:latin typeface="Times New Roman" panose="02020603050405020304"/>
              <a:cs typeface="Times New Roman" panose="02020603050405020304"/>
            </a:endParaRPr>
          </a:p>
          <a:p>
            <a:pPr marL="312420" marR="5080" indent="-300355">
              <a:lnSpc>
                <a:spcPct val="100000"/>
              </a:lnSpc>
              <a:spcBef>
                <a:spcPts val="655"/>
              </a:spcBef>
              <a:buClr>
                <a:srgbClr val="D34816"/>
              </a:buClr>
              <a:buSzPct val="84000"/>
              <a:buFont typeface="Webdings" panose="05030102010509060703"/>
              <a:buChar char=""/>
              <a:tabLst>
                <a:tab pos="312420" algn="l"/>
                <a:tab pos="313055" algn="l"/>
              </a:tabLst>
            </a:pPr>
            <a:r>
              <a:rPr sz="2850" spc="-150" dirty="0">
                <a:latin typeface="Times New Roman" panose="02020603050405020304"/>
                <a:cs typeface="Times New Roman" panose="02020603050405020304"/>
              </a:rPr>
              <a:t>Used </a:t>
            </a:r>
            <a:r>
              <a:rPr sz="2850" spc="-45" dirty="0">
                <a:latin typeface="Times New Roman" panose="02020603050405020304"/>
                <a:cs typeface="Times New Roman" panose="02020603050405020304"/>
              </a:rPr>
              <a:t>to </a:t>
            </a:r>
            <a:r>
              <a:rPr sz="2850" spc="-150" dirty="0">
                <a:latin typeface="Times New Roman" panose="02020603050405020304"/>
                <a:cs typeface="Times New Roman" panose="02020603050405020304"/>
              </a:rPr>
              <a:t>improve </a:t>
            </a:r>
            <a:r>
              <a:rPr sz="2850" spc="-114" dirty="0">
                <a:latin typeface="Times New Roman" panose="02020603050405020304"/>
                <a:cs typeface="Times New Roman" panose="02020603050405020304"/>
              </a:rPr>
              <a:t>processor  </a:t>
            </a:r>
            <a:r>
              <a:rPr sz="2850" spc="-120" dirty="0">
                <a:latin typeface="Times New Roman" panose="02020603050405020304"/>
                <a:cs typeface="Times New Roman" panose="02020603050405020304"/>
              </a:rPr>
              <a:t>utilization</a:t>
            </a:r>
            <a:endParaRPr sz="285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93625" y="872687"/>
            <a:ext cx="429387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95" dirty="0"/>
              <a:t>Interrupt</a:t>
            </a:r>
            <a:r>
              <a:rPr spc="-330" dirty="0"/>
              <a:t> </a:t>
            </a:r>
            <a:r>
              <a:rPr spc="-95" dirty="0"/>
              <a:t>Handling</a:t>
            </a:r>
            <a:endParaRPr spc="-95" dirty="0"/>
          </a:p>
        </p:txBody>
      </p:sp>
      <p:sp>
        <p:nvSpPr>
          <p:cNvPr id="3" name="object 3"/>
          <p:cNvSpPr txBox="1"/>
          <p:nvPr/>
        </p:nvSpPr>
        <p:spPr>
          <a:xfrm>
            <a:off x="1093720" y="1636229"/>
            <a:ext cx="8192134" cy="455930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12420" indent="-300355">
              <a:lnSpc>
                <a:spcPct val="100000"/>
              </a:lnSpc>
              <a:spcBef>
                <a:spcPts val="90"/>
              </a:spcBef>
              <a:buClr>
                <a:srgbClr val="D34816"/>
              </a:buClr>
              <a:buSzPct val="85000"/>
              <a:buFont typeface="Webdings" panose="05030102010509060703"/>
              <a:buChar char=""/>
              <a:tabLst>
                <a:tab pos="312420" algn="l"/>
                <a:tab pos="313055" algn="l"/>
              </a:tabLst>
            </a:pPr>
            <a:r>
              <a:rPr sz="2650" spc="-110" dirty="0">
                <a:latin typeface="Times New Roman" panose="02020603050405020304"/>
                <a:cs typeface="Times New Roman" panose="02020603050405020304"/>
              </a:rPr>
              <a:t>Different </a:t>
            </a:r>
            <a:r>
              <a:rPr sz="2650" spc="-100" dirty="0">
                <a:latin typeface="Times New Roman" panose="02020603050405020304"/>
                <a:cs typeface="Times New Roman" panose="02020603050405020304"/>
              </a:rPr>
              <a:t>routines </a:t>
            </a:r>
            <a:r>
              <a:rPr sz="2650" spc="-140" dirty="0">
                <a:latin typeface="Times New Roman" panose="02020603050405020304"/>
                <a:cs typeface="Times New Roman" panose="02020603050405020304"/>
              </a:rPr>
              <a:t>handle </a:t>
            </a:r>
            <a:r>
              <a:rPr sz="2650" spc="-110" dirty="0">
                <a:latin typeface="Times New Roman" panose="02020603050405020304"/>
                <a:cs typeface="Times New Roman" panose="02020603050405020304"/>
              </a:rPr>
              <a:t>different </a:t>
            </a:r>
            <a:r>
              <a:rPr sz="2650" spc="-105" dirty="0">
                <a:latin typeface="Times New Roman" panose="02020603050405020304"/>
                <a:cs typeface="Times New Roman" panose="02020603050405020304"/>
              </a:rPr>
              <a:t>type </a:t>
            </a:r>
            <a:r>
              <a:rPr sz="2650" spc="-155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2650" spc="1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50" spc="-50" dirty="0">
                <a:latin typeface="Times New Roman" panose="02020603050405020304"/>
                <a:cs typeface="Times New Roman" panose="02020603050405020304"/>
              </a:rPr>
              <a:t>interrupts.</a:t>
            </a:r>
            <a:endParaRPr sz="2650">
              <a:latin typeface="Times New Roman" panose="02020603050405020304"/>
              <a:cs typeface="Times New Roman" panose="02020603050405020304"/>
            </a:endParaRPr>
          </a:p>
          <a:p>
            <a:pPr marL="312420" indent="-300355">
              <a:lnSpc>
                <a:spcPct val="100000"/>
              </a:lnSpc>
              <a:spcBef>
                <a:spcPts val="10"/>
              </a:spcBef>
              <a:buClr>
                <a:srgbClr val="D34816"/>
              </a:buClr>
              <a:buSzPct val="85000"/>
              <a:buFont typeface="Webdings" panose="05030102010509060703"/>
              <a:buChar char=""/>
              <a:tabLst>
                <a:tab pos="312420" algn="l"/>
                <a:tab pos="313055" algn="l"/>
              </a:tabLst>
            </a:pPr>
            <a:r>
              <a:rPr sz="2650" spc="-140" dirty="0">
                <a:latin typeface="Times New Roman" panose="02020603050405020304"/>
                <a:cs typeface="Times New Roman" panose="02020603050405020304"/>
              </a:rPr>
              <a:t>Called </a:t>
            </a:r>
            <a:r>
              <a:rPr sz="2650" b="1" i="1" spc="-30" dirty="0">
                <a:latin typeface="Times New Roman" panose="02020603050405020304"/>
                <a:cs typeface="Times New Roman" panose="02020603050405020304"/>
              </a:rPr>
              <a:t>Interrupt </a:t>
            </a:r>
            <a:r>
              <a:rPr sz="2650" b="1" i="1" spc="-125" dirty="0">
                <a:latin typeface="Times New Roman" panose="02020603050405020304"/>
                <a:cs typeface="Times New Roman" panose="02020603050405020304"/>
              </a:rPr>
              <a:t>Service </a:t>
            </a:r>
            <a:r>
              <a:rPr sz="2650" b="1" i="1" spc="-80" dirty="0">
                <a:latin typeface="Times New Roman" panose="02020603050405020304"/>
                <a:cs typeface="Times New Roman" panose="02020603050405020304"/>
              </a:rPr>
              <a:t>Routine</a:t>
            </a:r>
            <a:r>
              <a:rPr sz="2650" b="1" i="1" spc="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50" b="1" i="1" spc="-35" dirty="0">
                <a:latin typeface="Times New Roman" panose="02020603050405020304"/>
                <a:cs typeface="Times New Roman" panose="02020603050405020304"/>
              </a:rPr>
              <a:t>(ISR)</a:t>
            </a:r>
            <a:endParaRPr sz="2650">
              <a:latin typeface="Times New Roman" panose="02020603050405020304"/>
              <a:cs typeface="Times New Roman" panose="02020603050405020304"/>
            </a:endParaRPr>
          </a:p>
          <a:p>
            <a:pPr marL="312420" indent="-300355">
              <a:lnSpc>
                <a:spcPct val="100000"/>
              </a:lnSpc>
              <a:spcBef>
                <a:spcPts val="25"/>
              </a:spcBef>
              <a:buClr>
                <a:srgbClr val="D34816"/>
              </a:buClr>
              <a:buSzPct val="85000"/>
              <a:buFont typeface="Webdings" panose="05030102010509060703"/>
              <a:buChar char=""/>
              <a:tabLst>
                <a:tab pos="312420" algn="l"/>
                <a:tab pos="313055" algn="l"/>
              </a:tabLst>
            </a:pPr>
            <a:r>
              <a:rPr sz="2650" spc="-120" dirty="0">
                <a:latin typeface="Times New Roman" panose="02020603050405020304"/>
                <a:cs typeface="Times New Roman" panose="02020603050405020304"/>
              </a:rPr>
              <a:t>When </a:t>
            </a:r>
            <a:r>
              <a:rPr sz="2650" spc="-85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2650" spc="-155" dirty="0">
                <a:latin typeface="Times New Roman" panose="02020603050405020304"/>
                <a:cs typeface="Times New Roman" panose="02020603050405020304"/>
              </a:rPr>
              <a:t>CPU </a:t>
            </a:r>
            <a:r>
              <a:rPr sz="2650" spc="-170" dirty="0">
                <a:latin typeface="Times New Roman" panose="02020603050405020304"/>
                <a:cs typeface="Times New Roman" panose="02020603050405020304"/>
              </a:rPr>
              <a:t>is </a:t>
            </a:r>
            <a:r>
              <a:rPr sz="2650" spc="-55" dirty="0">
                <a:latin typeface="Times New Roman" panose="02020603050405020304"/>
                <a:cs typeface="Times New Roman" panose="02020603050405020304"/>
              </a:rPr>
              <a:t>interrupted </a:t>
            </a:r>
            <a:r>
              <a:rPr sz="2650" spc="-65" dirty="0">
                <a:latin typeface="Times New Roman" panose="02020603050405020304"/>
                <a:cs typeface="Times New Roman" panose="02020603050405020304"/>
              </a:rPr>
              <a:t>it </a:t>
            </a:r>
            <a:r>
              <a:rPr sz="2650" spc="-125" dirty="0">
                <a:latin typeface="Times New Roman" panose="02020603050405020304"/>
                <a:cs typeface="Times New Roman" panose="02020603050405020304"/>
              </a:rPr>
              <a:t>stops </a:t>
            </a:r>
            <a:r>
              <a:rPr sz="2650" spc="-135" dirty="0">
                <a:latin typeface="Times New Roman" panose="02020603050405020304"/>
                <a:cs typeface="Times New Roman" panose="02020603050405020304"/>
              </a:rPr>
              <a:t>what </a:t>
            </a:r>
            <a:r>
              <a:rPr sz="2650" spc="-50" dirty="0">
                <a:latin typeface="Times New Roman" panose="02020603050405020304"/>
                <a:cs typeface="Times New Roman" panose="02020603050405020304"/>
              </a:rPr>
              <a:t>it </a:t>
            </a:r>
            <a:r>
              <a:rPr sz="2650" spc="-170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2650" spc="2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50" spc="-140" dirty="0">
                <a:latin typeface="Times New Roman" panose="02020603050405020304"/>
                <a:cs typeface="Times New Roman" panose="02020603050405020304"/>
              </a:rPr>
              <a:t>doing</a:t>
            </a:r>
            <a:endParaRPr sz="2650">
              <a:latin typeface="Times New Roman" panose="02020603050405020304"/>
              <a:cs typeface="Times New Roman" panose="02020603050405020304"/>
            </a:endParaRPr>
          </a:p>
          <a:p>
            <a:pPr marL="312420" indent="-300355">
              <a:lnSpc>
                <a:spcPct val="100000"/>
              </a:lnSpc>
              <a:spcBef>
                <a:spcPts val="10"/>
              </a:spcBef>
              <a:buClr>
                <a:srgbClr val="D34816"/>
              </a:buClr>
              <a:buSzPct val="85000"/>
              <a:buFont typeface="Webdings" panose="05030102010509060703"/>
              <a:buChar char=""/>
              <a:tabLst>
                <a:tab pos="312420" algn="l"/>
                <a:tab pos="313055" algn="l"/>
              </a:tabLst>
            </a:pPr>
            <a:r>
              <a:rPr sz="2650" spc="-140" dirty="0">
                <a:latin typeface="Times New Roman" panose="02020603050405020304"/>
                <a:cs typeface="Times New Roman" panose="02020603050405020304"/>
              </a:rPr>
              <a:t>The address </a:t>
            </a:r>
            <a:r>
              <a:rPr sz="2650" spc="-155" dirty="0">
                <a:latin typeface="Times New Roman" panose="02020603050405020304"/>
                <a:cs typeface="Times New Roman" panose="02020603050405020304"/>
              </a:rPr>
              <a:t>of </a:t>
            </a:r>
            <a:r>
              <a:rPr sz="2650" spc="-95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2650" spc="-55" dirty="0">
                <a:latin typeface="Times New Roman" panose="02020603050405020304"/>
                <a:cs typeface="Times New Roman" panose="02020603050405020304"/>
              </a:rPr>
              <a:t>interrupted </a:t>
            </a:r>
            <a:r>
              <a:rPr sz="2650" spc="-90" dirty="0">
                <a:latin typeface="Times New Roman" panose="02020603050405020304"/>
                <a:cs typeface="Times New Roman" panose="02020603050405020304"/>
              </a:rPr>
              <a:t>instruction </a:t>
            </a:r>
            <a:r>
              <a:rPr sz="2650" spc="-170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2650" spc="1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50" spc="-204" dirty="0">
                <a:latin typeface="Times New Roman" panose="02020603050405020304"/>
                <a:cs typeface="Times New Roman" panose="02020603050405020304"/>
              </a:rPr>
              <a:t>saved</a:t>
            </a:r>
            <a:endParaRPr sz="2650">
              <a:latin typeface="Times New Roman" panose="02020603050405020304"/>
              <a:cs typeface="Times New Roman" panose="02020603050405020304"/>
            </a:endParaRPr>
          </a:p>
          <a:p>
            <a:pPr marL="312420" indent="-300355">
              <a:lnSpc>
                <a:spcPts val="3155"/>
              </a:lnSpc>
              <a:spcBef>
                <a:spcPts val="15"/>
              </a:spcBef>
              <a:buClr>
                <a:srgbClr val="D34816"/>
              </a:buClr>
              <a:buSzPct val="85000"/>
              <a:buFont typeface="Webdings" panose="05030102010509060703"/>
              <a:buChar char=""/>
              <a:tabLst>
                <a:tab pos="312420" algn="l"/>
                <a:tab pos="313055" algn="l"/>
              </a:tabLst>
            </a:pPr>
            <a:r>
              <a:rPr sz="2650" spc="-345" dirty="0">
                <a:latin typeface="Times New Roman" panose="02020603050405020304"/>
                <a:cs typeface="Times New Roman" panose="02020603050405020304"/>
              </a:rPr>
              <a:t>A </a:t>
            </a:r>
            <a:r>
              <a:rPr sz="2650" spc="-114" dirty="0">
                <a:latin typeface="Times New Roman" panose="02020603050405020304"/>
                <a:cs typeface="Times New Roman" panose="02020603050405020304"/>
              </a:rPr>
              <a:t>generic </a:t>
            </a:r>
            <a:r>
              <a:rPr sz="2650" spc="-85" dirty="0">
                <a:latin typeface="Times New Roman" panose="02020603050405020304"/>
                <a:cs typeface="Times New Roman" panose="02020603050405020304"/>
              </a:rPr>
              <a:t>routine </a:t>
            </a:r>
            <a:r>
              <a:rPr sz="2650" spc="-170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2650" spc="-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50" spc="-50" dirty="0">
                <a:latin typeface="Times New Roman" panose="02020603050405020304"/>
                <a:cs typeface="Times New Roman" panose="02020603050405020304"/>
              </a:rPr>
              <a:t>run</a:t>
            </a:r>
            <a:endParaRPr sz="2650">
              <a:latin typeface="Times New Roman" panose="02020603050405020304"/>
              <a:cs typeface="Times New Roman" panose="02020603050405020304"/>
            </a:endParaRPr>
          </a:p>
          <a:p>
            <a:pPr marL="615950" lvl="1" indent="-252095">
              <a:lnSpc>
                <a:spcPts val="2570"/>
              </a:lnSpc>
              <a:buClr>
                <a:srgbClr val="9A2D1F"/>
              </a:buClr>
              <a:buSzPct val="84000"/>
              <a:buFont typeface="Webdings" panose="05030102010509060703"/>
              <a:buChar char=""/>
              <a:tabLst>
                <a:tab pos="616585" algn="l"/>
              </a:tabLst>
            </a:pPr>
            <a:r>
              <a:rPr sz="2200" spc="-135" dirty="0">
                <a:latin typeface="Times New Roman" panose="02020603050405020304"/>
                <a:cs typeface="Times New Roman" panose="02020603050405020304"/>
              </a:rPr>
              <a:t>This </a:t>
            </a:r>
            <a:r>
              <a:rPr sz="2200" spc="-70" dirty="0">
                <a:latin typeface="Times New Roman" panose="02020603050405020304"/>
                <a:cs typeface="Times New Roman" panose="02020603050405020304"/>
              </a:rPr>
              <a:t>routine </a:t>
            </a:r>
            <a:r>
              <a:rPr sz="2200" spc="-120" dirty="0">
                <a:latin typeface="Times New Roman" panose="02020603050405020304"/>
                <a:cs typeface="Times New Roman" panose="02020603050405020304"/>
              </a:rPr>
              <a:t>examines </a:t>
            </a:r>
            <a:r>
              <a:rPr sz="2200" spc="-70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2200" spc="-75" dirty="0">
                <a:latin typeface="Times New Roman" panose="02020603050405020304"/>
                <a:cs typeface="Times New Roman" panose="02020603050405020304"/>
              </a:rPr>
              <a:t>nature </a:t>
            </a:r>
            <a:r>
              <a:rPr sz="2200" spc="-130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2200" spc="10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35" dirty="0">
                <a:latin typeface="Times New Roman" panose="02020603050405020304"/>
                <a:cs typeface="Times New Roman" panose="02020603050405020304"/>
              </a:rPr>
              <a:t>interrupt</a:t>
            </a:r>
            <a:endParaRPr sz="2200">
              <a:latin typeface="Times New Roman" panose="02020603050405020304"/>
              <a:cs typeface="Times New Roman" panose="02020603050405020304"/>
            </a:endParaRPr>
          </a:p>
          <a:p>
            <a:pPr marL="615950" lvl="1" indent="-252095">
              <a:lnSpc>
                <a:spcPts val="2600"/>
              </a:lnSpc>
              <a:buClr>
                <a:srgbClr val="9A2D1F"/>
              </a:buClr>
              <a:buSzPct val="84000"/>
              <a:buFont typeface="Webdings" panose="05030102010509060703"/>
              <a:buChar char=""/>
              <a:tabLst>
                <a:tab pos="616585" algn="l"/>
              </a:tabLst>
            </a:pPr>
            <a:r>
              <a:rPr sz="2200" spc="-130" dirty="0">
                <a:latin typeface="Times New Roman" panose="02020603050405020304"/>
                <a:cs typeface="Times New Roman" panose="02020603050405020304"/>
              </a:rPr>
              <a:t>Calls </a:t>
            </a:r>
            <a:r>
              <a:rPr sz="2200" spc="-70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2200" spc="-95" dirty="0">
                <a:latin typeface="Times New Roman" panose="02020603050405020304"/>
                <a:cs typeface="Times New Roman" panose="02020603050405020304"/>
              </a:rPr>
              <a:t>corresponding</a:t>
            </a:r>
            <a:r>
              <a:rPr sz="22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210" dirty="0">
                <a:latin typeface="Times New Roman" panose="02020603050405020304"/>
                <a:cs typeface="Times New Roman" panose="02020603050405020304"/>
              </a:rPr>
              <a:t>ISR</a:t>
            </a:r>
            <a:endParaRPr sz="2200">
              <a:latin typeface="Times New Roman" panose="02020603050405020304"/>
              <a:cs typeface="Times New Roman" panose="02020603050405020304"/>
            </a:endParaRPr>
          </a:p>
          <a:p>
            <a:pPr marL="312420" indent="-300355">
              <a:lnSpc>
                <a:spcPts val="3160"/>
              </a:lnSpc>
              <a:spcBef>
                <a:spcPts val="30"/>
              </a:spcBef>
              <a:buClr>
                <a:srgbClr val="D34816"/>
              </a:buClr>
              <a:buSzPct val="85000"/>
              <a:buFont typeface="Webdings" panose="05030102010509060703"/>
              <a:buChar char=""/>
              <a:tabLst>
                <a:tab pos="312420" algn="l"/>
                <a:tab pos="313055" algn="l"/>
              </a:tabLst>
            </a:pPr>
            <a:r>
              <a:rPr sz="2650" spc="-140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2650" spc="-240" dirty="0">
                <a:latin typeface="Times New Roman" panose="02020603050405020304"/>
                <a:cs typeface="Times New Roman" panose="02020603050405020304"/>
              </a:rPr>
              <a:t>ISR’s </a:t>
            </a:r>
            <a:r>
              <a:rPr sz="2650" spc="-110" dirty="0">
                <a:latin typeface="Times New Roman" panose="02020603050405020304"/>
                <a:cs typeface="Times New Roman" panose="02020603050405020304"/>
              </a:rPr>
              <a:t>are </a:t>
            </a:r>
            <a:r>
              <a:rPr sz="2650" spc="-165" dirty="0">
                <a:latin typeface="Times New Roman" panose="02020603050405020304"/>
                <a:cs typeface="Times New Roman" panose="02020603050405020304"/>
              </a:rPr>
              <a:t>usually </a:t>
            </a:r>
            <a:r>
              <a:rPr sz="2650" spc="-85" dirty="0">
                <a:latin typeface="Times New Roman" panose="02020603050405020304"/>
                <a:cs typeface="Times New Roman" panose="02020603050405020304"/>
              </a:rPr>
              <a:t>stored </a:t>
            </a:r>
            <a:r>
              <a:rPr sz="2650" spc="-125" dirty="0">
                <a:latin typeface="Times New Roman" panose="02020603050405020304"/>
                <a:cs typeface="Times New Roman" panose="02020603050405020304"/>
              </a:rPr>
              <a:t>in </a:t>
            </a:r>
            <a:r>
              <a:rPr sz="2650" spc="-85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2650" spc="-130" dirty="0">
                <a:latin typeface="Times New Roman" panose="02020603050405020304"/>
                <a:cs typeface="Times New Roman" panose="02020603050405020304"/>
              </a:rPr>
              <a:t>lower </a:t>
            </a:r>
            <a:r>
              <a:rPr sz="2650" spc="-50" dirty="0">
                <a:latin typeface="Times New Roman" panose="02020603050405020304"/>
                <a:cs typeface="Times New Roman" panose="02020603050405020304"/>
              </a:rPr>
              <a:t>part </a:t>
            </a:r>
            <a:r>
              <a:rPr sz="2650" spc="-155" dirty="0">
                <a:latin typeface="Times New Roman" panose="02020603050405020304"/>
                <a:cs typeface="Times New Roman" panose="02020603050405020304"/>
              </a:rPr>
              <a:t>of </a:t>
            </a:r>
            <a:r>
              <a:rPr sz="2650" spc="-95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650" spc="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50" spc="-120" dirty="0">
                <a:latin typeface="Times New Roman" panose="02020603050405020304"/>
                <a:cs typeface="Times New Roman" panose="02020603050405020304"/>
              </a:rPr>
              <a:t>memory</a:t>
            </a:r>
            <a:endParaRPr sz="2650">
              <a:latin typeface="Times New Roman" panose="02020603050405020304"/>
              <a:cs typeface="Times New Roman" panose="02020603050405020304"/>
            </a:endParaRPr>
          </a:p>
          <a:p>
            <a:pPr marL="312420" marR="120650" indent="-300355">
              <a:lnSpc>
                <a:spcPct val="80000"/>
              </a:lnSpc>
              <a:spcBef>
                <a:spcPts val="630"/>
              </a:spcBef>
              <a:buClr>
                <a:srgbClr val="D34816"/>
              </a:buClr>
              <a:buSzPct val="85000"/>
              <a:buFont typeface="Webdings" panose="05030102010509060703"/>
              <a:buChar char=""/>
              <a:tabLst>
                <a:tab pos="312420" algn="l"/>
                <a:tab pos="313055" algn="l"/>
              </a:tabLst>
            </a:pPr>
            <a:r>
              <a:rPr sz="2650" spc="-125" dirty="0">
                <a:latin typeface="Times New Roman" panose="02020603050405020304"/>
                <a:cs typeface="Times New Roman" panose="02020603050405020304"/>
              </a:rPr>
              <a:t>After </a:t>
            </a:r>
            <a:r>
              <a:rPr sz="2650" spc="-85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2650" spc="-45" dirty="0">
                <a:latin typeface="Times New Roman" panose="02020603050405020304"/>
                <a:cs typeface="Times New Roman" panose="02020603050405020304"/>
              </a:rPr>
              <a:t>interrupt </a:t>
            </a:r>
            <a:r>
              <a:rPr sz="2650" spc="-185" dirty="0">
                <a:latin typeface="Times New Roman" panose="02020603050405020304"/>
                <a:cs typeface="Times New Roman" panose="02020603050405020304"/>
              </a:rPr>
              <a:t>is </a:t>
            </a:r>
            <a:r>
              <a:rPr sz="2650" spc="-95" dirty="0">
                <a:latin typeface="Times New Roman" panose="02020603050405020304"/>
                <a:cs typeface="Times New Roman" panose="02020603050405020304"/>
              </a:rPr>
              <a:t>serviced, </a:t>
            </a:r>
            <a:r>
              <a:rPr sz="2650" spc="-85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2650" spc="-204" dirty="0">
                <a:latin typeface="Times New Roman" panose="02020603050405020304"/>
                <a:cs typeface="Times New Roman" panose="02020603050405020304"/>
              </a:rPr>
              <a:t>saved </a:t>
            </a:r>
            <a:r>
              <a:rPr sz="2650" spc="-140" dirty="0">
                <a:latin typeface="Times New Roman" panose="02020603050405020304"/>
                <a:cs typeface="Times New Roman" panose="02020603050405020304"/>
              </a:rPr>
              <a:t>address </a:t>
            </a:r>
            <a:r>
              <a:rPr sz="2650" spc="-170" dirty="0">
                <a:latin typeface="Times New Roman" panose="02020603050405020304"/>
                <a:cs typeface="Times New Roman" panose="02020603050405020304"/>
              </a:rPr>
              <a:t>is </a:t>
            </a:r>
            <a:r>
              <a:rPr sz="2650" spc="-135" dirty="0">
                <a:latin typeface="Times New Roman" panose="02020603050405020304"/>
                <a:cs typeface="Times New Roman" panose="02020603050405020304"/>
              </a:rPr>
              <a:t>loaded </a:t>
            </a:r>
            <a:r>
              <a:rPr sz="2650" spc="-35" dirty="0">
                <a:latin typeface="Times New Roman" panose="02020603050405020304"/>
                <a:cs typeface="Times New Roman" panose="02020603050405020304"/>
              </a:rPr>
              <a:t>to </a:t>
            </a:r>
            <a:r>
              <a:rPr sz="2650" spc="-85" dirty="0">
                <a:latin typeface="Times New Roman" panose="02020603050405020304"/>
                <a:cs typeface="Times New Roman" panose="02020603050405020304"/>
              </a:rPr>
              <a:t>the  </a:t>
            </a:r>
            <a:r>
              <a:rPr sz="2650" spc="-114" dirty="0">
                <a:latin typeface="Times New Roman" panose="02020603050405020304"/>
                <a:cs typeface="Times New Roman" panose="02020603050405020304"/>
              </a:rPr>
              <a:t>Program</a:t>
            </a:r>
            <a:r>
              <a:rPr sz="2650" spc="-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50" spc="-80" dirty="0">
                <a:latin typeface="Times New Roman" panose="02020603050405020304"/>
                <a:cs typeface="Times New Roman" panose="02020603050405020304"/>
              </a:rPr>
              <a:t>Counter</a:t>
            </a:r>
            <a:endParaRPr sz="2650">
              <a:latin typeface="Times New Roman" panose="02020603050405020304"/>
              <a:cs typeface="Times New Roman" panose="02020603050405020304"/>
            </a:endParaRPr>
          </a:p>
          <a:p>
            <a:pPr marL="312420" marR="5080" indent="-300355">
              <a:lnSpc>
                <a:spcPct val="80000"/>
              </a:lnSpc>
              <a:spcBef>
                <a:spcPts val="660"/>
              </a:spcBef>
              <a:buClr>
                <a:srgbClr val="D34816"/>
              </a:buClr>
              <a:buSzPct val="85000"/>
              <a:buFont typeface="Webdings" panose="05030102010509060703"/>
              <a:buChar char=""/>
              <a:tabLst>
                <a:tab pos="312420" algn="l"/>
                <a:tab pos="313055" algn="l"/>
              </a:tabLst>
            </a:pPr>
            <a:r>
              <a:rPr sz="2650" spc="-140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2650" spc="-60" dirty="0">
                <a:latin typeface="Times New Roman" panose="02020603050405020304"/>
                <a:cs typeface="Times New Roman" panose="02020603050405020304"/>
              </a:rPr>
              <a:t>Interrupted </a:t>
            </a:r>
            <a:r>
              <a:rPr sz="2650" spc="-114" dirty="0">
                <a:latin typeface="Times New Roman" panose="02020603050405020304"/>
                <a:cs typeface="Times New Roman" panose="02020603050405020304"/>
              </a:rPr>
              <a:t>computation </a:t>
            </a:r>
            <a:r>
              <a:rPr sz="2650" spc="-165" dirty="0">
                <a:latin typeface="Times New Roman" panose="02020603050405020304"/>
                <a:cs typeface="Times New Roman" panose="02020603050405020304"/>
              </a:rPr>
              <a:t>can </a:t>
            </a:r>
            <a:r>
              <a:rPr sz="2650" spc="-120" dirty="0">
                <a:latin typeface="Times New Roman" panose="02020603050405020304"/>
                <a:cs typeface="Times New Roman" panose="02020603050405020304"/>
              </a:rPr>
              <a:t>resume </a:t>
            </a:r>
            <a:r>
              <a:rPr sz="2650" spc="-204" dirty="0">
                <a:latin typeface="Times New Roman" panose="02020603050405020304"/>
                <a:cs typeface="Times New Roman" panose="02020603050405020304"/>
              </a:rPr>
              <a:t>as </a:t>
            </a:r>
            <a:r>
              <a:rPr sz="2650" spc="-125" dirty="0">
                <a:latin typeface="Times New Roman" panose="02020603050405020304"/>
                <a:cs typeface="Times New Roman" panose="02020603050405020304"/>
              </a:rPr>
              <a:t>though </a:t>
            </a:r>
            <a:r>
              <a:rPr sz="2650" spc="-85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2650" spc="-45" dirty="0">
                <a:latin typeface="Times New Roman" panose="02020603050405020304"/>
                <a:cs typeface="Times New Roman" panose="02020603050405020304"/>
              </a:rPr>
              <a:t>interrupt  </a:t>
            </a:r>
            <a:r>
              <a:rPr sz="2650" spc="-170" dirty="0">
                <a:latin typeface="Times New Roman" panose="02020603050405020304"/>
                <a:cs typeface="Times New Roman" panose="02020603050405020304"/>
              </a:rPr>
              <a:t>had </a:t>
            </a:r>
            <a:r>
              <a:rPr sz="2650" spc="-75" dirty="0">
                <a:latin typeface="Times New Roman" panose="02020603050405020304"/>
                <a:cs typeface="Times New Roman" panose="02020603050405020304"/>
              </a:rPr>
              <a:t>not</a:t>
            </a:r>
            <a:r>
              <a:rPr sz="2650" spc="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50" spc="-70" dirty="0">
                <a:latin typeface="Times New Roman" panose="02020603050405020304"/>
                <a:cs typeface="Times New Roman" panose="02020603050405020304"/>
              </a:rPr>
              <a:t>occurred.</a:t>
            </a:r>
            <a:endParaRPr sz="265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93625" y="872687"/>
            <a:ext cx="342646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95" dirty="0">
                <a:solidFill>
                  <a:srgbClr val="696464"/>
                </a:solidFill>
              </a:rPr>
              <a:t>Interrupt</a:t>
            </a:r>
            <a:r>
              <a:rPr spc="-335" dirty="0">
                <a:solidFill>
                  <a:srgbClr val="696464"/>
                </a:solidFill>
              </a:rPr>
              <a:t> </a:t>
            </a:r>
            <a:r>
              <a:rPr spc="-210" dirty="0">
                <a:solidFill>
                  <a:srgbClr val="696464"/>
                </a:solidFill>
              </a:rPr>
              <a:t>Cycle</a:t>
            </a:r>
            <a:endParaRPr spc="-210" dirty="0">
              <a:solidFill>
                <a:srgbClr val="696464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1005839" y="2293432"/>
            <a:ext cx="8511641" cy="3933631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93625" y="872687"/>
            <a:ext cx="4192904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95" dirty="0">
                <a:solidFill>
                  <a:srgbClr val="696464"/>
                </a:solidFill>
              </a:rPr>
              <a:t>Interrupt</a:t>
            </a:r>
            <a:r>
              <a:rPr spc="-330" dirty="0">
                <a:solidFill>
                  <a:srgbClr val="696464"/>
                </a:solidFill>
              </a:rPr>
              <a:t> </a:t>
            </a:r>
            <a:r>
              <a:rPr spc="-195" dirty="0">
                <a:solidFill>
                  <a:srgbClr val="696464"/>
                </a:solidFill>
              </a:rPr>
              <a:t>Timeline</a:t>
            </a:r>
            <a:endParaRPr spc="-195" dirty="0">
              <a:solidFill>
                <a:srgbClr val="696464"/>
              </a:solidFill>
            </a:endParaRPr>
          </a:p>
        </p:txBody>
      </p:sp>
      <p:sp>
        <p:nvSpPr>
          <p:cNvPr id="3" name="object 3"/>
          <p:cNvSpPr/>
          <p:nvPr/>
        </p:nvSpPr>
        <p:spPr>
          <a:xfrm>
            <a:off x="1005839" y="2139695"/>
            <a:ext cx="8549640" cy="4165091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289687" y="7074820"/>
            <a:ext cx="245745" cy="247015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500" spc="3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2</a:t>
            </a:r>
            <a:r>
              <a:rPr sz="1500" spc="11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7</a:t>
            </a:r>
            <a:endParaRPr sz="1500">
              <a:latin typeface="Trebuchet MS" panose="020B0603020202020204"/>
              <a:cs typeface="Trebuchet MS" panose="020B0603020202020204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93625" y="872687"/>
            <a:ext cx="650875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80" dirty="0">
                <a:solidFill>
                  <a:srgbClr val="696464"/>
                </a:solidFill>
              </a:rPr>
              <a:t>Simple </a:t>
            </a:r>
            <a:r>
              <a:rPr spc="-200" dirty="0">
                <a:solidFill>
                  <a:srgbClr val="696464"/>
                </a:solidFill>
              </a:rPr>
              <a:t>Interrupt</a:t>
            </a:r>
            <a:r>
              <a:rPr spc="-445" dirty="0">
                <a:solidFill>
                  <a:srgbClr val="696464"/>
                </a:solidFill>
              </a:rPr>
              <a:t> </a:t>
            </a:r>
            <a:r>
              <a:rPr spc="-45" dirty="0">
                <a:solidFill>
                  <a:srgbClr val="696464"/>
                </a:solidFill>
              </a:rPr>
              <a:t>Processing</a:t>
            </a:r>
            <a:endParaRPr spc="-45" dirty="0">
              <a:solidFill>
                <a:srgbClr val="696464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2740151" y="1626107"/>
            <a:ext cx="5009485" cy="582472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284479" y="7077995"/>
            <a:ext cx="280670" cy="247015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500" spc="114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28</a:t>
            </a:r>
            <a:endParaRPr sz="1500">
              <a:latin typeface="Trebuchet MS" panose="020B0603020202020204"/>
              <a:cs typeface="Trebuchet MS" panose="020B0603020202020204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93625" y="872687"/>
            <a:ext cx="436245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130" dirty="0">
                <a:solidFill>
                  <a:srgbClr val="696464"/>
                </a:solidFill>
                <a:latin typeface="Trebuchet MS" panose="020B0603020202020204"/>
                <a:cs typeface="Trebuchet MS" panose="020B0603020202020204"/>
              </a:rPr>
              <a:t>Multiple</a:t>
            </a:r>
            <a:r>
              <a:rPr sz="4400" spc="-265" dirty="0">
                <a:solidFill>
                  <a:srgbClr val="696464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4400" spc="-155" dirty="0">
                <a:solidFill>
                  <a:srgbClr val="696464"/>
                </a:solidFill>
                <a:latin typeface="Trebuchet MS" panose="020B0603020202020204"/>
                <a:cs typeface="Trebuchet MS" panose="020B0603020202020204"/>
              </a:rPr>
              <a:t>Interrupts</a:t>
            </a:r>
            <a:endParaRPr sz="4400">
              <a:latin typeface="Trebuchet MS" panose="020B0603020202020204"/>
              <a:cs typeface="Trebuchet MS" panose="020B0603020202020204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93666" y="1694243"/>
            <a:ext cx="7604759" cy="4610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312420" algn="l"/>
              </a:tabLst>
            </a:pPr>
            <a:r>
              <a:rPr sz="2400" spc="-1050" dirty="0">
                <a:solidFill>
                  <a:srgbClr val="D34816"/>
                </a:solidFill>
                <a:latin typeface="Webdings" panose="05030102010509060703"/>
                <a:cs typeface="Webdings" panose="05030102010509060703"/>
              </a:rPr>
              <a:t></a:t>
            </a:r>
            <a:r>
              <a:rPr sz="2400" spc="-1050" dirty="0">
                <a:solidFill>
                  <a:srgbClr val="D34816"/>
                </a:solidFill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50" spc="-165" dirty="0">
                <a:latin typeface="Times New Roman" panose="02020603050405020304"/>
                <a:cs typeface="Times New Roman" panose="02020603050405020304"/>
              </a:rPr>
              <a:t>Disable </a:t>
            </a:r>
            <a:r>
              <a:rPr sz="2850" spc="-55" dirty="0">
                <a:latin typeface="Times New Roman" panose="02020603050405020304"/>
                <a:cs typeface="Times New Roman" panose="02020603050405020304"/>
              </a:rPr>
              <a:t>interrupts </a:t>
            </a:r>
            <a:r>
              <a:rPr sz="2850" spc="-140" dirty="0">
                <a:latin typeface="Times New Roman" panose="02020603050405020304"/>
                <a:cs typeface="Times New Roman" panose="02020603050405020304"/>
              </a:rPr>
              <a:t>while </a:t>
            </a:r>
            <a:r>
              <a:rPr sz="2850" spc="-180" dirty="0">
                <a:latin typeface="Times New Roman" panose="02020603050405020304"/>
                <a:cs typeface="Times New Roman" panose="02020603050405020304"/>
              </a:rPr>
              <a:t>an </a:t>
            </a:r>
            <a:r>
              <a:rPr sz="2850" spc="-40" dirty="0">
                <a:latin typeface="Times New Roman" panose="02020603050405020304"/>
                <a:cs typeface="Times New Roman" panose="02020603050405020304"/>
              </a:rPr>
              <a:t>interrupt </a:t>
            </a:r>
            <a:r>
              <a:rPr sz="2850" spc="-180" dirty="0">
                <a:latin typeface="Times New Roman" panose="02020603050405020304"/>
                <a:cs typeface="Times New Roman" panose="02020603050405020304"/>
              </a:rPr>
              <a:t>is </a:t>
            </a:r>
            <a:r>
              <a:rPr sz="2850" spc="-145" dirty="0">
                <a:latin typeface="Times New Roman" panose="02020603050405020304"/>
                <a:cs typeface="Times New Roman" panose="02020603050405020304"/>
              </a:rPr>
              <a:t>being</a:t>
            </a:r>
            <a:r>
              <a:rPr sz="2850" spc="3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50" spc="-130" dirty="0">
                <a:latin typeface="Times New Roman" panose="02020603050405020304"/>
                <a:cs typeface="Times New Roman" panose="02020603050405020304"/>
              </a:rPr>
              <a:t>processed</a:t>
            </a:r>
            <a:endParaRPr sz="285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307591" y="2699004"/>
            <a:ext cx="7159389" cy="4637475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284479" y="7077995"/>
            <a:ext cx="280670" cy="247015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500" spc="114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29</a:t>
            </a:r>
            <a:endParaRPr sz="1500">
              <a:latin typeface="Trebuchet MS" panose="020B0603020202020204"/>
              <a:cs typeface="Trebuchet MS" panose="020B0603020202020204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93625" y="872687"/>
            <a:ext cx="436245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130" dirty="0">
                <a:solidFill>
                  <a:srgbClr val="696464"/>
                </a:solidFill>
                <a:latin typeface="Trebuchet MS" panose="020B0603020202020204"/>
                <a:cs typeface="Trebuchet MS" panose="020B0603020202020204"/>
              </a:rPr>
              <a:t>Multiple</a:t>
            </a:r>
            <a:r>
              <a:rPr sz="4400" spc="-265" dirty="0">
                <a:solidFill>
                  <a:srgbClr val="696464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4400" spc="-155" dirty="0">
                <a:solidFill>
                  <a:srgbClr val="696464"/>
                </a:solidFill>
                <a:latin typeface="Trebuchet MS" panose="020B0603020202020204"/>
                <a:cs typeface="Trebuchet MS" panose="020B0603020202020204"/>
              </a:rPr>
              <a:t>Interrupts</a:t>
            </a:r>
            <a:endParaRPr sz="4400">
              <a:latin typeface="Trebuchet MS" panose="020B0603020202020204"/>
              <a:cs typeface="Trebuchet MS" panose="020B0603020202020204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93666" y="1694243"/>
            <a:ext cx="4389120" cy="4610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312420" algn="l"/>
              </a:tabLst>
            </a:pPr>
            <a:r>
              <a:rPr sz="2400" spc="-1050" dirty="0">
                <a:solidFill>
                  <a:srgbClr val="D34816"/>
                </a:solidFill>
                <a:latin typeface="Webdings" panose="05030102010509060703"/>
                <a:cs typeface="Webdings" panose="05030102010509060703"/>
              </a:rPr>
              <a:t></a:t>
            </a:r>
            <a:r>
              <a:rPr sz="2400" spc="-1050" dirty="0">
                <a:solidFill>
                  <a:srgbClr val="D34816"/>
                </a:solidFill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50" spc="-135" dirty="0">
                <a:latin typeface="Times New Roman" panose="02020603050405020304"/>
                <a:cs typeface="Times New Roman" panose="02020603050405020304"/>
              </a:rPr>
              <a:t>Define </a:t>
            </a:r>
            <a:r>
              <a:rPr sz="2850" spc="-80" dirty="0">
                <a:latin typeface="Times New Roman" panose="02020603050405020304"/>
                <a:cs typeface="Times New Roman" panose="02020603050405020304"/>
              </a:rPr>
              <a:t>Priorities </a:t>
            </a:r>
            <a:r>
              <a:rPr sz="2850" spc="-95" dirty="0">
                <a:latin typeface="Times New Roman" panose="02020603050405020304"/>
                <a:cs typeface="Times New Roman" panose="02020603050405020304"/>
              </a:rPr>
              <a:t>for</a:t>
            </a:r>
            <a:r>
              <a:rPr sz="2850" spc="-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50" spc="-55" dirty="0">
                <a:latin typeface="Times New Roman" panose="02020603050405020304"/>
                <a:cs typeface="Times New Roman" panose="02020603050405020304"/>
              </a:rPr>
              <a:t>interrupts</a:t>
            </a:r>
            <a:endParaRPr sz="285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307591" y="2302764"/>
            <a:ext cx="7208519" cy="5061204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284479" y="7077995"/>
            <a:ext cx="255270" cy="247015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500" spc="114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3</a:t>
            </a:r>
            <a:r>
              <a:rPr sz="1500" spc="11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0</a:t>
            </a:r>
            <a:endParaRPr sz="1500">
              <a:latin typeface="Trebuchet MS" panose="020B0603020202020204"/>
              <a:cs typeface="Trebuchet MS" panose="020B0603020202020204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90849" y="709647"/>
            <a:ext cx="4183379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5" dirty="0"/>
              <a:t>Computer</a:t>
            </a:r>
            <a:r>
              <a:rPr spc="-335" dirty="0"/>
              <a:t> </a:t>
            </a:r>
            <a:r>
              <a:rPr spc="-60" dirty="0"/>
              <a:t>System</a:t>
            </a:r>
            <a:endParaRPr spc="-60" dirty="0"/>
          </a:p>
        </p:txBody>
      </p:sp>
      <p:sp>
        <p:nvSpPr>
          <p:cNvPr id="3" name="object 3"/>
          <p:cNvSpPr txBox="1"/>
          <p:nvPr/>
        </p:nvSpPr>
        <p:spPr>
          <a:xfrm>
            <a:off x="1093655" y="1604959"/>
            <a:ext cx="7860030" cy="3621404"/>
          </a:xfrm>
          <a:prstGeom prst="rect">
            <a:avLst/>
          </a:prstGeom>
        </p:spPr>
        <p:txBody>
          <a:bodyPr vert="horz" wrap="square" lIns="0" tIns="99695" rIns="0" bIns="0" rtlCol="0">
            <a:spAutoFit/>
          </a:bodyPr>
          <a:lstStyle/>
          <a:p>
            <a:pPr marL="312420" indent="-300355">
              <a:lnSpc>
                <a:spcPct val="100000"/>
              </a:lnSpc>
              <a:spcBef>
                <a:spcPts val="785"/>
              </a:spcBef>
              <a:buClr>
                <a:srgbClr val="D34816"/>
              </a:buClr>
              <a:buSzPct val="85000"/>
              <a:buFont typeface="Webdings" panose="05030102010509060703"/>
              <a:buChar char=""/>
              <a:tabLst>
                <a:tab pos="313055" algn="l"/>
              </a:tabLst>
            </a:pPr>
            <a:r>
              <a:rPr sz="3050" spc="-145" dirty="0">
                <a:latin typeface="Times New Roman" panose="02020603050405020304"/>
                <a:cs typeface="Times New Roman" panose="02020603050405020304"/>
              </a:rPr>
              <a:t>Consists </a:t>
            </a:r>
            <a:r>
              <a:rPr sz="3050" spc="-165" dirty="0">
                <a:latin typeface="Times New Roman" panose="02020603050405020304"/>
                <a:cs typeface="Times New Roman" panose="02020603050405020304"/>
              </a:rPr>
              <a:t>of </a:t>
            </a:r>
            <a:r>
              <a:rPr sz="3050" spc="-145" dirty="0">
                <a:latin typeface="Times New Roman" panose="02020603050405020304"/>
                <a:cs typeface="Times New Roman" panose="02020603050405020304"/>
              </a:rPr>
              <a:t>CPU </a:t>
            </a:r>
            <a:r>
              <a:rPr sz="3050" spc="-150" dirty="0">
                <a:latin typeface="Times New Roman" panose="02020603050405020304"/>
                <a:cs typeface="Times New Roman" panose="02020603050405020304"/>
              </a:rPr>
              <a:t>and </a:t>
            </a:r>
            <a:r>
              <a:rPr sz="3050" spc="-155" dirty="0">
                <a:latin typeface="Times New Roman" panose="02020603050405020304"/>
                <a:cs typeface="Times New Roman" panose="02020603050405020304"/>
              </a:rPr>
              <a:t>device</a:t>
            </a:r>
            <a:r>
              <a:rPr sz="3050" spc="1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50" spc="-80" dirty="0">
                <a:latin typeface="Times New Roman" panose="02020603050405020304"/>
                <a:cs typeface="Times New Roman" panose="02020603050405020304"/>
              </a:rPr>
              <a:t>controllers</a:t>
            </a:r>
            <a:endParaRPr sz="3050">
              <a:latin typeface="Times New Roman" panose="02020603050405020304"/>
              <a:cs typeface="Times New Roman" panose="02020603050405020304"/>
            </a:endParaRPr>
          </a:p>
          <a:p>
            <a:pPr marL="312420" indent="-300355">
              <a:lnSpc>
                <a:spcPct val="100000"/>
              </a:lnSpc>
              <a:spcBef>
                <a:spcPts val="700"/>
              </a:spcBef>
              <a:buClr>
                <a:srgbClr val="D34816"/>
              </a:buClr>
              <a:buSzPct val="85000"/>
              <a:buFont typeface="Webdings" panose="05030102010509060703"/>
              <a:buChar char=""/>
              <a:tabLst>
                <a:tab pos="313055" algn="l"/>
              </a:tabLst>
            </a:pPr>
            <a:r>
              <a:rPr sz="3050" spc="-105" dirty="0">
                <a:latin typeface="Times New Roman" panose="02020603050405020304"/>
                <a:cs typeface="Times New Roman" panose="02020603050405020304"/>
              </a:rPr>
              <a:t>Connected </a:t>
            </a:r>
            <a:r>
              <a:rPr sz="3050" spc="-110" dirty="0">
                <a:latin typeface="Times New Roman" panose="02020603050405020304"/>
                <a:cs typeface="Times New Roman" panose="02020603050405020304"/>
              </a:rPr>
              <a:t>through </a:t>
            </a:r>
            <a:r>
              <a:rPr sz="3050" spc="-229" dirty="0">
                <a:latin typeface="Times New Roman" panose="02020603050405020304"/>
                <a:cs typeface="Times New Roman" panose="02020603050405020304"/>
              </a:rPr>
              <a:t>a </a:t>
            </a:r>
            <a:r>
              <a:rPr sz="3050" spc="-140" dirty="0">
                <a:latin typeface="Times New Roman" panose="02020603050405020304"/>
                <a:cs typeface="Times New Roman" panose="02020603050405020304"/>
              </a:rPr>
              <a:t>common</a:t>
            </a:r>
            <a:r>
              <a:rPr sz="3050" spc="1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50" spc="-185" dirty="0">
                <a:latin typeface="Times New Roman" panose="02020603050405020304"/>
                <a:cs typeface="Times New Roman" panose="02020603050405020304"/>
              </a:rPr>
              <a:t>Bus.</a:t>
            </a:r>
            <a:endParaRPr sz="3050">
              <a:latin typeface="Times New Roman" panose="02020603050405020304"/>
              <a:cs typeface="Times New Roman" panose="02020603050405020304"/>
            </a:endParaRPr>
          </a:p>
          <a:p>
            <a:pPr marL="312420" indent="-300355">
              <a:lnSpc>
                <a:spcPct val="100000"/>
              </a:lnSpc>
              <a:spcBef>
                <a:spcPts val="695"/>
              </a:spcBef>
              <a:buClr>
                <a:srgbClr val="D34816"/>
              </a:buClr>
              <a:buSzPct val="85000"/>
              <a:buFont typeface="Webdings" panose="05030102010509060703"/>
              <a:buChar char=""/>
              <a:tabLst>
                <a:tab pos="313055" algn="l"/>
              </a:tabLst>
            </a:pPr>
            <a:r>
              <a:rPr sz="3050" spc="-155" dirty="0">
                <a:latin typeface="Times New Roman" panose="02020603050405020304"/>
                <a:cs typeface="Times New Roman" panose="02020603050405020304"/>
              </a:rPr>
              <a:t>Providing </a:t>
            </a:r>
            <a:r>
              <a:rPr sz="3050" spc="-190" dirty="0">
                <a:latin typeface="Times New Roman" panose="02020603050405020304"/>
                <a:cs typeface="Times New Roman" panose="02020603050405020304"/>
              </a:rPr>
              <a:t>access </a:t>
            </a:r>
            <a:r>
              <a:rPr sz="3050" spc="-20" dirty="0">
                <a:latin typeface="Times New Roman" panose="02020603050405020304"/>
                <a:cs typeface="Times New Roman" panose="02020603050405020304"/>
              </a:rPr>
              <a:t>to </a:t>
            </a:r>
            <a:r>
              <a:rPr sz="3050" spc="-145" dirty="0">
                <a:latin typeface="Times New Roman" panose="02020603050405020304"/>
                <a:cs typeface="Times New Roman" panose="02020603050405020304"/>
              </a:rPr>
              <a:t>shared</a:t>
            </a:r>
            <a:r>
              <a:rPr sz="3050" spc="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50" spc="-114" dirty="0">
                <a:latin typeface="Times New Roman" panose="02020603050405020304"/>
                <a:cs typeface="Times New Roman" panose="02020603050405020304"/>
              </a:rPr>
              <a:t>memory</a:t>
            </a:r>
            <a:endParaRPr sz="3050">
              <a:latin typeface="Times New Roman" panose="02020603050405020304"/>
              <a:cs typeface="Times New Roman" panose="02020603050405020304"/>
            </a:endParaRPr>
          </a:p>
          <a:p>
            <a:pPr marL="312420" indent="-300355">
              <a:lnSpc>
                <a:spcPct val="100000"/>
              </a:lnSpc>
              <a:spcBef>
                <a:spcPts val="695"/>
              </a:spcBef>
              <a:buClr>
                <a:srgbClr val="D34816"/>
              </a:buClr>
              <a:buSzPct val="85000"/>
              <a:buFont typeface="Webdings" panose="05030102010509060703"/>
              <a:buChar char=""/>
              <a:tabLst>
                <a:tab pos="313055" algn="l"/>
              </a:tabLst>
            </a:pPr>
            <a:r>
              <a:rPr sz="3050" spc="-204" dirty="0">
                <a:latin typeface="Times New Roman" panose="02020603050405020304"/>
                <a:cs typeface="Times New Roman" panose="02020603050405020304"/>
              </a:rPr>
              <a:t>Each </a:t>
            </a:r>
            <a:r>
              <a:rPr sz="3050" spc="-155" dirty="0">
                <a:latin typeface="Times New Roman" panose="02020603050405020304"/>
                <a:cs typeface="Times New Roman" panose="02020603050405020304"/>
              </a:rPr>
              <a:t>device </a:t>
            </a:r>
            <a:r>
              <a:rPr sz="3050" spc="-75" dirty="0">
                <a:latin typeface="Times New Roman" panose="02020603050405020304"/>
                <a:cs typeface="Times New Roman" panose="02020603050405020304"/>
              </a:rPr>
              <a:t>controller </a:t>
            </a:r>
            <a:r>
              <a:rPr sz="3050" spc="-185" dirty="0">
                <a:latin typeface="Times New Roman" panose="02020603050405020304"/>
                <a:cs typeface="Times New Roman" panose="02020603050405020304"/>
              </a:rPr>
              <a:t>is </a:t>
            </a:r>
            <a:r>
              <a:rPr sz="3050" spc="-130" dirty="0">
                <a:latin typeface="Times New Roman" panose="02020603050405020304"/>
                <a:cs typeface="Times New Roman" panose="02020603050405020304"/>
              </a:rPr>
              <a:t>in </a:t>
            </a:r>
            <a:r>
              <a:rPr sz="3050" spc="-140" dirty="0">
                <a:latin typeface="Times New Roman" panose="02020603050405020304"/>
                <a:cs typeface="Times New Roman" panose="02020603050405020304"/>
              </a:rPr>
              <a:t>charge </a:t>
            </a:r>
            <a:r>
              <a:rPr sz="3050" spc="-165" dirty="0">
                <a:latin typeface="Times New Roman" panose="02020603050405020304"/>
                <a:cs typeface="Times New Roman" panose="02020603050405020304"/>
              </a:rPr>
              <a:t>of </a:t>
            </a:r>
            <a:r>
              <a:rPr sz="3050" spc="-229" dirty="0">
                <a:latin typeface="Times New Roman" panose="02020603050405020304"/>
                <a:cs typeface="Times New Roman" panose="02020603050405020304"/>
              </a:rPr>
              <a:t>a </a:t>
            </a:r>
            <a:r>
              <a:rPr sz="3050" spc="-160" dirty="0">
                <a:latin typeface="Times New Roman" panose="02020603050405020304"/>
                <a:cs typeface="Times New Roman" panose="02020603050405020304"/>
              </a:rPr>
              <a:t>specific</a:t>
            </a:r>
            <a:r>
              <a:rPr sz="3050" spc="-1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50" spc="-155" dirty="0">
                <a:latin typeface="Times New Roman" panose="02020603050405020304"/>
                <a:cs typeface="Times New Roman" panose="02020603050405020304"/>
              </a:rPr>
              <a:t>device</a:t>
            </a:r>
            <a:endParaRPr sz="3050">
              <a:latin typeface="Times New Roman" panose="02020603050405020304"/>
              <a:cs typeface="Times New Roman" panose="02020603050405020304"/>
            </a:endParaRPr>
          </a:p>
          <a:p>
            <a:pPr marL="615950" lvl="1" indent="-252095">
              <a:lnSpc>
                <a:spcPct val="100000"/>
              </a:lnSpc>
              <a:spcBef>
                <a:spcPts val="510"/>
              </a:spcBef>
              <a:buClr>
                <a:srgbClr val="9A2D1F"/>
              </a:buClr>
              <a:buSzPct val="85000"/>
              <a:buFont typeface="Webdings" panose="05030102010509060703"/>
              <a:buChar char=""/>
              <a:tabLst>
                <a:tab pos="616585" algn="l"/>
              </a:tabLst>
            </a:pPr>
            <a:r>
              <a:rPr sz="2650" spc="-170" dirty="0">
                <a:latin typeface="Times New Roman" panose="02020603050405020304"/>
                <a:cs typeface="Times New Roman" panose="02020603050405020304"/>
              </a:rPr>
              <a:t>Disk</a:t>
            </a:r>
            <a:r>
              <a:rPr sz="2650" spc="-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50" spc="-130" dirty="0">
                <a:latin typeface="Times New Roman" panose="02020603050405020304"/>
                <a:cs typeface="Times New Roman" panose="02020603050405020304"/>
              </a:rPr>
              <a:t>drives</a:t>
            </a:r>
            <a:endParaRPr sz="2650">
              <a:latin typeface="Times New Roman" panose="02020603050405020304"/>
              <a:cs typeface="Times New Roman" panose="02020603050405020304"/>
            </a:endParaRPr>
          </a:p>
          <a:p>
            <a:pPr marL="615950" lvl="1" indent="-252095">
              <a:lnSpc>
                <a:spcPct val="100000"/>
              </a:lnSpc>
              <a:spcBef>
                <a:spcPts val="420"/>
              </a:spcBef>
              <a:buClr>
                <a:srgbClr val="9A2D1F"/>
              </a:buClr>
              <a:buSzPct val="85000"/>
              <a:buFont typeface="Webdings" panose="05030102010509060703"/>
              <a:buChar char=""/>
              <a:tabLst>
                <a:tab pos="616585" algn="l"/>
              </a:tabLst>
            </a:pPr>
            <a:r>
              <a:rPr sz="2650" spc="-185" dirty="0">
                <a:latin typeface="Times New Roman" panose="02020603050405020304"/>
                <a:cs typeface="Times New Roman" panose="02020603050405020304"/>
              </a:rPr>
              <a:t>Audio</a:t>
            </a:r>
            <a:r>
              <a:rPr sz="2650" spc="-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50" spc="-160" dirty="0">
                <a:latin typeface="Times New Roman" panose="02020603050405020304"/>
                <a:cs typeface="Times New Roman" panose="02020603050405020304"/>
              </a:rPr>
              <a:t>devices</a:t>
            </a:r>
            <a:endParaRPr sz="2650">
              <a:latin typeface="Times New Roman" panose="02020603050405020304"/>
              <a:cs typeface="Times New Roman" panose="02020603050405020304"/>
            </a:endParaRPr>
          </a:p>
          <a:p>
            <a:pPr marL="615950" lvl="1" indent="-252095">
              <a:lnSpc>
                <a:spcPct val="100000"/>
              </a:lnSpc>
              <a:spcBef>
                <a:spcPts val="430"/>
              </a:spcBef>
              <a:buClr>
                <a:srgbClr val="9A2D1F"/>
              </a:buClr>
              <a:buSzPct val="85000"/>
              <a:buFont typeface="Webdings" panose="05030102010509060703"/>
              <a:buChar char=""/>
              <a:tabLst>
                <a:tab pos="616585" algn="l"/>
              </a:tabLst>
            </a:pPr>
            <a:r>
              <a:rPr sz="2650" spc="-175" dirty="0">
                <a:latin typeface="Times New Roman" panose="02020603050405020304"/>
                <a:cs typeface="Times New Roman" panose="02020603050405020304"/>
              </a:rPr>
              <a:t>Video</a:t>
            </a:r>
            <a:r>
              <a:rPr sz="2650" spc="-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50" spc="-175" dirty="0">
                <a:latin typeface="Times New Roman" panose="02020603050405020304"/>
                <a:cs typeface="Times New Roman" panose="02020603050405020304"/>
              </a:rPr>
              <a:t>display</a:t>
            </a:r>
            <a:endParaRPr sz="265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436173" y="1373279"/>
            <a:ext cx="5856439" cy="1062990"/>
          </a:xfrm>
          <a:prstGeom prst="rect">
            <a:avLst/>
          </a:prstGeom>
        </p:spPr>
        <p:txBody>
          <a:bodyPr vert="horz" wrap="square" lIns="0" tIns="76082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590"/>
              </a:spcBef>
              <a:buFont typeface="Wingdings" panose="05000000000000000000"/>
              <a:buChar char=""/>
              <a:tabLst>
                <a:tab pos="354965" algn="l"/>
                <a:tab pos="355600" algn="l"/>
              </a:tabLst>
            </a:pPr>
            <a:r>
              <a:rPr sz="2030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How does the </a:t>
            </a:r>
            <a:r>
              <a:rPr sz="2030" spc="5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kernel </a:t>
            </a:r>
            <a:r>
              <a:rPr sz="2030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notice an I/O has</a:t>
            </a:r>
            <a:r>
              <a:rPr sz="2030" spc="-114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030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finished?</a:t>
            </a:r>
            <a:endParaRPr sz="2030">
              <a:latin typeface="Arial" panose="020B0604020202020204"/>
              <a:cs typeface="Arial" panose="020B0604020202020204"/>
            </a:endParaRPr>
          </a:p>
          <a:p>
            <a:pPr marL="756285" lvl="1" indent="-287020">
              <a:lnSpc>
                <a:spcPct val="100000"/>
              </a:lnSpc>
              <a:spcBef>
                <a:spcPts val="440"/>
              </a:spcBef>
              <a:buFont typeface="Wingdings" panose="05000000000000000000"/>
              <a:buChar char=""/>
              <a:tabLst>
                <a:tab pos="756920" algn="l"/>
              </a:tabLst>
            </a:pPr>
            <a:r>
              <a:rPr sz="1830" spc="-5" dirty="0">
                <a:latin typeface="Arial" panose="020B0604020202020204"/>
                <a:cs typeface="Arial" panose="020B0604020202020204"/>
              </a:rPr>
              <a:t>Polling</a:t>
            </a:r>
            <a:endParaRPr sz="1830">
              <a:latin typeface="Arial" panose="020B0604020202020204"/>
              <a:cs typeface="Arial" panose="020B0604020202020204"/>
            </a:endParaRPr>
          </a:p>
          <a:p>
            <a:pPr marL="756285" lvl="1" indent="-287020">
              <a:lnSpc>
                <a:spcPct val="100000"/>
              </a:lnSpc>
              <a:spcBef>
                <a:spcPts val="435"/>
              </a:spcBef>
              <a:buFont typeface="Wingdings" panose="05000000000000000000"/>
              <a:buChar char=""/>
              <a:tabLst>
                <a:tab pos="756920" algn="l"/>
              </a:tabLst>
            </a:pPr>
            <a:r>
              <a:rPr sz="1830" spc="-10" dirty="0">
                <a:latin typeface="Arial" panose="020B0604020202020204"/>
                <a:cs typeface="Arial" panose="020B0604020202020204"/>
              </a:rPr>
              <a:t>Hardware</a:t>
            </a:r>
            <a:r>
              <a:rPr sz="1830" spc="45" dirty="0">
                <a:latin typeface="Arial" panose="020B0604020202020204"/>
                <a:cs typeface="Arial" panose="020B0604020202020204"/>
              </a:rPr>
              <a:t> </a:t>
            </a:r>
            <a:r>
              <a:rPr sz="1830" spc="-5" dirty="0">
                <a:latin typeface="Arial" panose="020B0604020202020204"/>
                <a:cs typeface="Arial" panose="020B0604020202020204"/>
              </a:rPr>
              <a:t>interrupt</a:t>
            </a:r>
            <a:endParaRPr sz="183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7620026" y="533354"/>
            <a:ext cx="2027153" cy="1366520"/>
          </a:xfrm>
          <a:prstGeom prst="rect">
            <a:avLst/>
          </a:prstGeom>
        </p:spPr>
        <p:txBody>
          <a:bodyPr vert="horz" wrap="square" lIns="0" tIns="128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I/O</a:t>
            </a:r>
            <a:r>
              <a:rPr spc="-65" dirty="0"/>
              <a:t> </a:t>
            </a:r>
            <a:r>
              <a:rPr dirty="0"/>
              <a:t>Control</a:t>
            </a:r>
            <a:endParaRPr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6248427" y="380954"/>
            <a:ext cx="3620379" cy="1120140"/>
          </a:xfrm>
          <a:prstGeom prst="rect">
            <a:avLst/>
          </a:prstGeom>
        </p:spPr>
        <p:txBody>
          <a:bodyPr vert="horz" wrap="square" lIns="0" tIns="128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/>
              <a:t>I/O </a:t>
            </a:r>
            <a:r>
              <a:rPr sz="3600" dirty="0"/>
              <a:t>Control</a:t>
            </a:r>
            <a:r>
              <a:rPr sz="3600" spc="-50" dirty="0"/>
              <a:t> </a:t>
            </a:r>
            <a:r>
              <a:rPr sz="3600" dirty="0"/>
              <a:t>(Cont’d)</a:t>
            </a:r>
            <a:endParaRPr sz="3600" dirty="0"/>
          </a:p>
        </p:txBody>
      </p:sp>
      <p:sp>
        <p:nvSpPr>
          <p:cNvPr id="7" name="object 7"/>
          <p:cNvSpPr/>
          <p:nvPr/>
        </p:nvSpPr>
        <p:spPr>
          <a:xfrm>
            <a:off x="4842603" y="2196259"/>
            <a:ext cx="77372" cy="279185"/>
          </a:xfrm>
          <a:custGeom>
            <a:avLst/>
            <a:gdLst/>
            <a:ahLst/>
            <a:cxnLst/>
            <a:rect l="l" t="t" r="r" b="b"/>
            <a:pathLst>
              <a:path w="76200" h="274955">
                <a:moveTo>
                  <a:pt x="31738" y="198310"/>
                </a:moveTo>
                <a:lnTo>
                  <a:pt x="0" y="198627"/>
                </a:lnTo>
                <a:lnTo>
                  <a:pt x="38989" y="274447"/>
                </a:lnTo>
                <a:lnTo>
                  <a:pt x="69782" y="211074"/>
                </a:lnTo>
                <a:lnTo>
                  <a:pt x="31877" y="211074"/>
                </a:lnTo>
                <a:lnTo>
                  <a:pt x="31738" y="198310"/>
                </a:lnTo>
                <a:close/>
              </a:path>
              <a:path w="76200" h="274955">
                <a:moveTo>
                  <a:pt x="44439" y="198183"/>
                </a:moveTo>
                <a:lnTo>
                  <a:pt x="31738" y="198310"/>
                </a:lnTo>
                <a:lnTo>
                  <a:pt x="31877" y="211074"/>
                </a:lnTo>
                <a:lnTo>
                  <a:pt x="44577" y="210820"/>
                </a:lnTo>
                <a:lnTo>
                  <a:pt x="44439" y="198183"/>
                </a:lnTo>
                <a:close/>
              </a:path>
              <a:path w="76200" h="274955">
                <a:moveTo>
                  <a:pt x="76200" y="197865"/>
                </a:moveTo>
                <a:lnTo>
                  <a:pt x="44439" y="198183"/>
                </a:lnTo>
                <a:lnTo>
                  <a:pt x="44577" y="210820"/>
                </a:lnTo>
                <a:lnTo>
                  <a:pt x="31877" y="211074"/>
                </a:lnTo>
                <a:lnTo>
                  <a:pt x="69782" y="211074"/>
                </a:lnTo>
                <a:lnTo>
                  <a:pt x="76200" y="197865"/>
                </a:lnTo>
                <a:close/>
              </a:path>
              <a:path w="76200" h="274955">
                <a:moveTo>
                  <a:pt x="42291" y="0"/>
                </a:moveTo>
                <a:lnTo>
                  <a:pt x="29591" y="254"/>
                </a:lnTo>
                <a:lnTo>
                  <a:pt x="31738" y="198310"/>
                </a:lnTo>
                <a:lnTo>
                  <a:pt x="44439" y="198183"/>
                </a:lnTo>
                <a:lnTo>
                  <a:pt x="4229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830"/>
          </a:p>
        </p:txBody>
      </p:sp>
      <p:sp>
        <p:nvSpPr>
          <p:cNvPr id="8" name="object 8"/>
          <p:cNvSpPr txBox="1"/>
          <p:nvPr/>
        </p:nvSpPr>
        <p:spPr>
          <a:xfrm>
            <a:off x="1567305" y="1776515"/>
            <a:ext cx="7000260" cy="4641215"/>
          </a:xfrm>
          <a:prstGeom prst="rect">
            <a:avLst/>
          </a:prstGeom>
        </p:spPr>
        <p:txBody>
          <a:bodyPr vert="horz" wrap="square" lIns="0" tIns="13540" rIns="0" bIns="0" rtlCol="0">
            <a:spAutoFit/>
          </a:bodyPr>
          <a:lstStyle/>
          <a:p>
            <a:pPr marR="436245" algn="ctr">
              <a:lnSpc>
                <a:spcPct val="100000"/>
              </a:lnSpc>
              <a:spcBef>
                <a:spcPts val="105"/>
              </a:spcBef>
            </a:pPr>
            <a:r>
              <a:rPr sz="2030" dirty="0">
                <a:latin typeface="Arial" panose="020B0604020202020204"/>
                <a:cs typeface="Arial" panose="020B0604020202020204"/>
              </a:rPr>
              <a:t>Device</a:t>
            </a:r>
            <a:r>
              <a:rPr sz="2030" spc="-20" dirty="0">
                <a:latin typeface="Arial" panose="020B0604020202020204"/>
                <a:cs typeface="Arial" panose="020B0604020202020204"/>
              </a:rPr>
              <a:t> </a:t>
            </a:r>
            <a:r>
              <a:rPr sz="2030" dirty="0">
                <a:latin typeface="Arial" panose="020B0604020202020204"/>
                <a:cs typeface="Arial" panose="020B0604020202020204"/>
              </a:rPr>
              <a:t>interrupts</a:t>
            </a:r>
            <a:endParaRPr sz="2030">
              <a:latin typeface="Arial" panose="020B0604020202020204"/>
              <a:cs typeface="Arial" panose="020B0604020202020204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690">
              <a:latin typeface="Arial" panose="020B0604020202020204"/>
              <a:cs typeface="Arial" panose="020B0604020202020204"/>
            </a:endParaRPr>
          </a:p>
          <a:p>
            <a:pPr marR="57785" algn="ctr">
              <a:lnSpc>
                <a:spcPct val="100000"/>
              </a:lnSpc>
            </a:pPr>
            <a:r>
              <a:rPr sz="2030" dirty="0">
                <a:latin typeface="Arial" panose="020B0604020202020204"/>
                <a:cs typeface="Arial" panose="020B0604020202020204"/>
              </a:rPr>
              <a:t>CPU stops current operation, switches to kernel mode,</a:t>
            </a:r>
            <a:r>
              <a:rPr sz="2030" spc="-204" dirty="0">
                <a:latin typeface="Arial" panose="020B0604020202020204"/>
                <a:cs typeface="Arial" panose="020B0604020202020204"/>
              </a:rPr>
              <a:t> </a:t>
            </a:r>
            <a:r>
              <a:rPr sz="2030" dirty="0">
                <a:latin typeface="Arial" panose="020B0604020202020204"/>
                <a:cs typeface="Arial" panose="020B0604020202020204"/>
              </a:rPr>
              <a:t>and</a:t>
            </a:r>
            <a:endParaRPr sz="2030">
              <a:latin typeface="Arial" panose="020B0604020202020204"/>
              <a:cs typeface="Arial" panose="020B0604020202020204"/>
            </a:endParaRPr>
          </a:p>
          <a:p>
            <a:pPr marR="56515" algn="ctr">
              <a:lnSpc>
                <a:spcPct val="100000"/>
              </a:lnSpc>
            </a:pPr>
            <a:r>
              <a:rPr sz="2030" dirty="0">
                <a:latin typeface="Arial" panose="020B0604020202020204"/>
                <a:cs typeface="Arial" panose="020B0604020202020204"/>
              </a:rPr>
              <a:t>saves current </a:t>
            </a:r>
            <a:r>
              <a:rPr sz="2030" spc="-5" dirty="0">
                <a:latin typeface="Arial" panose="020B0604020202020204"/>
                <a:cs typeface="Arial" panose="020B0604020202020204"/>
              </a:rPr>
              <a:t>PC </a:t>
            </a:r>
            <a:r>
              <a:rPr sz="2030" dirty="0">
                <a:latin typeface="Arial" panose="020B0604020202020204"/>
                <a:cs typeface="Arial" panose="020B0604020202020204"/>
              </a:rPr>
              <a:t>and other state on kernel</a:t>
            </a:r>
            <a:r>
              <a:rPr sz="2030" spc="-180" dirty="0">
                <a:latin typeface="Arial" panose="020B0604020202020204"/>
                <a:cs typeface="Arial" panose="020B0604020202020204"/>
              </a:rPr>
              <a:t> </a:t>
            </a:r>
            <a:r>
              <a:rPr sz="2030" dirty="0">
                <a:latin typeface="Arial" panose="020B0604020202020204"/>
                <a:cs typeface="Arial" panose="020B0604020202020204"/>
              </a:rPr>
              <a:t>stack</a:t>
            </a:r>
            <a:endParaRPr sz="2030">
              <a:latin typeface="Arial" panose="020B0604020202020204"/>
              <a:cs typeface="Arial" panose="020B0604020202020204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540">
              <a:latin typeface="Arial" panose="020B0604020202020204"/>
              <a:cs typeface="Arial" panose="020B0604020202020204"/>
            </a:endParaRPr>
          </a:p>
          <a:p>
            <a:pPr marR="25400" algn="ctr">
              <a:lnSpc>
                <a:spcPct val="100000"/>
              </a:lnSpc>
            </a:pPr>
            <a:r>
              <a:rPr sz="2030" dirty="0">
                <a:latin typeface="Arial" panose="020B0604020202020204"/>
                <a:cs typeface="Arial" panose="020B0604020202020204"/>
              </a:rPr>
              <a:t>CPU fetches proper vector from vector table and branches</a:t>
            </a:r>
            <a:r>
              <a:rPr sz="2030" spc="-225" dirty="0">
                <a:latin typeface="Arial" panose="020B0604020202020204"/>
                <a:cs typeface="Arial" panose="020B0604020202020204"/>
              </a:rPr>
              <a:t> </a:t>
            </a:r>
            <a:r>
              <a:rPr sz="2030" dirty="0">
                <a:latin typeface="Arial" panose="020B0604020202020204"/>
                <a:cs typeface="Arial" panose="020B0604020202020204"/>
              </a:rPr>
              <a:t>to</a:t>
            </a:r>
            <a:endParaRPr sz="2030">
              <a:latin typeface="Arial" panose="020B0604020202020204"/>
              <a:cs typeface="Arial" panose="020B0604020202020204"/>
            </a:endParaRPr>
          </a:p>
          <a:p>
            <a:pPr marR="22860" algn="ctr">
              <a:lnSpc>
                <a:spcPct val="100000"/>
              </a:lnSpc>
            </a:pPr>
            <a:r>
              <a:rPr sz="2030" dirty="0">
                <a:latin typeface="Arial" panose="020B0604020202020204"/>
                <a:cs typeface="Arial" panose="020B0604020202020204"/>
              </a:rPr>
              <a:t>that address (to routine to handle</a:t>
            </a:r>
            <a:r>
              <a:rPr sz="2030" spc="-155" dirty="0">
                <a:latin typeface="Arial" panose="020B0604020202020204"/>
                <a:cs typeface="Arial" panose="020B0604020202020204"/>
              </a:rPr>
              <a:t> </a:t>
            </a:r>
            <a:r>
              <a:rPr sz="2030" dirty="0">
                <a:latin typeface="Arial" panose="020B0604020202020204"/>
                <a:cs typeface="Arial" panose="020B0604020202020204"/>
              </a:rPr>
              <a:t>interrupt)</a:t>
            </a:r>
            <a:endParaRPr sz="2030">
              <a:latin typeface="Arial" panose="020B0604020202020204"/>
              <a:cs typeface="Arial" panose="020B0604020202020204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030">
              <a:latin typeface="Arial" panose="020B0604020202020204"/>
              <a:cs typeface="Arial" panose="020B0604020202020204"/>
            </a:endParaRPr>
          </a:p>
          <a:p>
            <a:pPr marL="213360" marR="240030" algn="ctr">
              <a:lnSpc>
                <a:spcPct val="100000"/>
              </a:lnSpc>
            </a:pPr>
            <a:r>
              <a:rPr sz="2030" dirty="0">
                <a:latin typeface="Arial" panose="020B0604020202020204"/>
                <a:cs typeface="Arial" panose="020B0604020202020204"/>
              </a:rPr>
              <a:t>Interrupt routine examines device database and</a:t>
            </a:r>
            <a:r>
              <a:rPr sz="2030" spc="-190" dirty="0">
                <a:latin typeface="Arial" panose="020B0604020202020204"/>
                <a:cs typeface="Arial" panose="020B0604020202020204"/>
              </a:rPr>
              <a:t> </a:t>
            </a:r>
            <a:r>
              <a:rPr sz="2030" dirty="0">
                <a:latin typeface="Arial" panose="020B0604020202020204"/>
                <a:cs typeface="Arial" panose="020B0604020202020204"/>
              </a:rPr>
              <a:t>performs  action required by</a:t>
            </a:r>
            <a:r>
              <a:rPr sz="2030" spc="-80" dirty="0">
                <a:latin typeface="Arial" panose="020B0604020202020204"/>
                <a:cs typeface="Arial" panose="020B0604020202020204"/>
              </a:rPr>
              <a:t> </a:t>
            </a:r>
            <a:r>
              <a:rPr sz="2030" dirty="0">
                <a:latin typeface="Arial" panose="020B0604020202020204"/>
                <a:cs typeface="Arial" panose="020B0604020202020204"/>
              </a:rPr>
              <a:t>interrupt</a:t>
            </a:r>
            <a:endParaRPr sz="2030">
              <a:latin typeface="Arial" panose="020B0604020202020204"/>
              <a:cs typeface="Arial" panose="020B0604020202020204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435">
              <a:latin typeface="Arial" panose="020B0604020202020204"/>
              <a:cs typeface="Arial" panose="020B0604020202020204"/>
            </a:endParaRPr>
          </a:p>
          <a:p>
            <a:pPr marL="42545" marR="5080" algn="ctr">
              <a:lnSpc>
                <a:spcPct val="100000"/>
              </a:lnSpc>
            </a:pPr>
            <a:r>
              <a:rPr sz="2030" dirty="0">
                <a:latin typeface="Arial" panose="020B0604020202020204"/>
                <a:cs typeface="Arial" panose="020B0604020202020204"/>
              </a:rPr>
              <a:t>Handler completes operation, restores saved (interrupt</a:t>
            </a:r>
            <a:r>
              <a:rPr sz="2030" spc="-215" dirty="0">
                <a:latin typeface="Arial" panose="020B0604020202020204"/>
                <a:cs typeface="Arial" panose="020B0604020202020204"/>
              </a:rPr>
              <a:t> </a:t>
            </a:r>
            <a:r>
              <a:rPr sz="2030" dirty="0">
                <a:latin typeface="Arial" panose="020B0604020202020204"/>
                <a:cs typeface="Arial" panose="020B0604020202020204"/>
              </a:rPr>
              <a:t>state)  and returns to user mode (or calls scheduler to switch to  another</a:t>
            </a:r>
            <a:r>
              <a:rPr sz="2030" spc="-40" dirty="0">
                <a:latin typeface="Arial" panose="020B0604020202020204"/>
                <a:cs typeface="Arial" panose="020B0604020202020204"/>
              </a:rPr>
              <a:t> </a:t>
            </a:r>
            <a:r>
              <a:rPr sz="2030" dirty="0">
                <a:latin typeface="Arial" panose="020B0604020202020204"/>
                <a:cs typeface="Arial" panose="020B0604020202020204"/>
              </a:rPr>
              <a:t>program)</a:t>
            </a:r>
            <a:endParaRPr sz="2030"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842603" y="3155676"/>
            <a:ext cx="77372" cy="277251"/>
          </a:xfrm>
          <a:custGeom>
            <a:avLst/>
            <a:gdLst/>
            <a:ahLst/>
            <a:cxnLst/>
            <a:rect l="l" t="t" r="r" b="b"/>
            <a:pathLst>
              <a:path w="76200" h="273050">
                <a:moveTo>
                  <a:pt x="31737" y="196786"/>
                </a:moveTo>
                <a:lnTo>
                  <a:pt x="0" y="197103"/>
                </a:lnTo>
                <a:lnTo>
                  <a:pt x="38989" y="272922"/>
                </a:lnTo>
                <a:lnTo>
                  <a:pt x="69782" y="209550"/>
                </a:lnTo>
                <a:lnTo>
                  <a:pt x="31877" y="209550"/>
                </a:lnTo>
                <a:lnTo>
                  <a:pt x="31737" y="196786"/>
                </a:lnTo>
                <a:close/>
              </a:path>
              <a:path w="76200" h="273050">
                <a:moveTo>
                  <a:pt x="44438" y="196659"/>
                </a:moveTo>
                <a:lnTo>
                  <a:pt x="31737" y="196786"/>
                </a:lnTo>
                <a:lnTo>
                  <a:pt x="31877" y="209550"/>
                </a:lnTo>
                <a:lnTo>
                  <a:pt x="44577" y="209295"/>
                </a:lnTo>
                <a:lnTo>
                  <a:pt x="44438" y="196659"/>
                </a:lnTo>
                <a:close/>
              </a:path>
              <a:path w="76200" h="273050">
                <a:moveTo>
                  <a:pt x="76200" y="196341"/>
                </a:moveTo>
                <a:lnTo>
                  <a:pt x="44438" y="196659"/>
                </a:lnTo>
                <a:lnTo>
                  <a:pt x="44577" y="209295"/>
                </a:lnTo>
                <a:lnTo>
                  <a:pt x="31877" y="209550"/>
                </a:lnTo>
                <a:lnTo>
                  <a:pt x="69782" y="209550"/>
                </a:lnTo>
                <a:lnTo>
                  <a:pt x="76200" y="196341"/>
                </a:lnTo>
                <a:close/>
              </a:path>
              <a:path w="76200" h="273050">
                <a:moveTo>
                  <a:pt x="42291" y="0"/>
                </a:moveTo>
                <a:lnTo>
                  <a:pt x="29591" y="253"/>
                </a:lnTo>
                <a:lnTo>
                  <a:pt x="31737" y="196786"/>
                </a:lnTo>
                <a:lnTo>
                  <a:pt x="44438" y="196659"/>
                </a:lnTo>
                <a:lnTo>
                  <a:pt x="4229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830"/>
          </a:p>
        </p:txBody>
      </p:sp>
      <p:sp>
        <p:nvSpPr>
          <p:cNvPr id="10" name="object 10"/>
          <p:cNvSpPr/>
          <p:nvPr/>
        </p:nvSpPr>
        <p:spPr>
          <a:xfrm>
            <a:off x="4842603" y="4130568"/>
            <a:ext cx="77372" cy="279185"/>
          </a:xfrm>
          <a:custGeom>
            <a:avLst/>
            <a:gdLst/>
            <a:ahLst/>
            <a:cxnLst/>
            <a:rect l="l" t="t" r="r" b="b"/>
            <a:pathLst>
              <a:path w="76200" h="274954">
                <a:moveTo>
                  <a:pt x="31738" y="198310"/>
                </a:moveTo>
                <a:lnTo>
                  <a:pt x="0" y="198628"/>
                </a:lnTo>
                <a:lnTo>
                  <a:pt x="38989" y="274447"/>
                </a:lnTo>
                <a:lnTo>
                  <a:pt x="69782" y="211074"/>
                </a:lnTo>
                <a:lnTo>
                  <a:pt x="31877" y="211074"/>
                </a:lnTo>
                <a:lnTo>
                  <a:pt x="31738" y="198310"/>
                </a:lnTo>
                <a:close/>
              </a:path>
              <a:path w="76200" h="274954">
                <a:moveTo>
                  <a:pt x="44439" y="198183"/>
                </a:moveTo>
                <a:lnTo>
                  <a:pt x="31738" y="198310"/>
                </a:lnTo>
                <a:lnTo>
                  <a:pt x="31877" y="211074"/>
                </a:lnTo>
                <a:lnTo>
                  <a:pt x="44577" y="210820"/>
                </a:lnTo>
                <a:lnTo>
                  <a:pt x="44439" y="198183"/>
                </a:lnTo>
                <a:close/>
              </a:path>
              <a:path w="76200" h="274954">
                <a:moveTo>
                  <a:pt x="76200" y="197866"/>
                </a:moveTo>
                <a:lnTo>
                  <a:pt x="44439" y="198183"/>
                </a:lnTo>
                <a:lnTo>
                  <a:pt x="44577" y="210820"/>
                </a:lnTo>
                <a:lnTo>
                  <a:pt x="31877" y="211074"/>
                </a:lnTo>
                <a:lnTo>
                  <a:pt x="69782" y="211074"/>
                </a:lnTo>
                <a:lnTo>
                  <a:pt x="76200" y="197866"/>
                </a:lnTo>
                <a:close/>
              </a:path>
              <a:path w="76200" h="274954">
                <a:moveTo>
                  <a:pt x="42291" y="0"/>
                </a:moveTo>
                <a:lnTo>
                  <a:pt x="29591" y="254"/>
                </a:lnTo>
                <a:lnTo>
                  <a:pt x="31738" y="198310"/>
                </a:lnTo>
                <a:lnTo>
                  <a:pt x="44439" y="198183"/>
                </a:lnTo>
                <a:lnTo>
                  <a:pt x="4229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830"/>
          </a:p>
        </p:txBody>
      </p:sp>
      <p:sp>
        <p:nvSpPr>
          <p:cNvPr id="11" name="object 11"/>
          <p:cNvSpPr/>
          <p:nvPr/>
        </p:nvSpPr>
        <p:spPr>
          <a:xfrm>
            <a:off x="4878195" y="5089984"/>
            <a:ext cx="77372" cy="277251"/>
          </a:xfrm>
          <a:custGeom>
            <a:avLst/>
            <a:gdLst/>
            <a:ahLst/>
            <a:cxnLst/>
            <a:rect l="l" t="t" r="r" b="b"/>
            <a:pathLst>
              <a:path w="76200" h="273050">
                <a:moveTo>
                  <a:pt x="31737" y="196786"/>
                </a:moveTo>
                <a:lnTo>
                  <a:pt x="0" y="197103"/>
                </a:lnTo>
                <a:lnTo>
                  <a:pt x="38988" y="272922"/>
                </a:lnTo>
                <a:lnTo>
                  <a:pt x="69782" y="209549"/>
                </a:lnTo>
                <a:lnTo>
                  <a:pt x="31876" y="209549"/>
                </a:lnTo>
                <a:lnTo>
                  <a:pt x="31737" y="196786"/>
                </a:lnTo>
                <a:close/>
              </a:path>
              <a:path w="76200" h="273050">
                <a:moveTo>
                  <a:pt x="44438" y="196659"/>
                </a:moveTo>
                <a:lnTo>
                  <a:pt x="31737" y="196786"/>
                </a:lnTo>
                <a:lnTo>
                  <a:pt x="31876" y="209549"/>
                </a:lnTo>
                <a:lnTo>
                  <a:pt x="44576" y="209295"/>
                </a:lnTo>
                <a:lnTo>
                  <a:pt x="44438" y="196659"/>
                </a:lnTo>
                <a:close/>
              </a:path>
              <a:path w="76200" h="273050">
                <a:moveTo>
                  <a:pt x="76200" y="196341"/>
                </a:moveTo>
                <a:lnTo>
                  <a:pt x="44438" y="196659"/>
                </a:lnTo>
                <a:lnTo>
                  <a:pt x="44576" y="209295"/>
                </a:lnTo>
                <a:lnTo>
                  <a:pt x="31876" y="209549"/>
                </a:lnTo>
                <a:lnTo>
                  <a:pt x="69782" y="209549"/>
                </a:lnTo>
                <a:lnTo>
                  <a:pt x="76200" y="196341"/>
                </a:lnTo>
                <a:close/>
              </a:path>
              <a:path w="76200" h="273050">
                <a:moveTo>
                  <a:pt x="42290" y="0"/>
                </a:moveTo>
                <a:lnTo>
                  <a:pt x="29590" y="253"/>
                </a:lnTo>
                <a:lnTo>
                  <a:pt x="31737" y="196786"/>
                </a:lnTo>
                <a:lnTo>
                  <a:pt x="44438" y="196659"/>
                </a:lnTo>
                <a:lnTo>
                  <a:pt x="4229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83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93625" y="872687"/>
            <a:ext cx="321056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00" dirty="0"/>
              <a:t>I/O</a:t>
            </a:r>
            <a:r>
              <a:rPr spc="-335" dirty="0"/>
              <a:t> </a:t>
            </a:r>
            <a:r>
              <a:rPr spc="-150" dirty="0"/>
              <a:t>Interrupts</a:t>
            </a:r>
            <a:endParaRPr spc="-150" dirty="0"/>
          </a:p>
        </p:txBody>
      </p:sp>
      <p:sp>
        <p:nvSpPr>
          <p:cNvPr id="3" name="object 3"/>
          <p:cNvSpPr txBox="1"/>
          <p:nvPr/>
        </p:nvSpPr>
        <p:spPr>
          <a:xfrm>
            <a:off x="1093655" y="1604959"/>
            <a:ext cx="8310245" cy="4189095"/>
          </a:xfrm>
          <a:prstGeom prst="rect">
            <a:avLst/>
          </a:prstGeom>
        </p:spPr>
        <p:txBody>
          <a:bodyPr vert="horz" wrap="square" lIns="0" tIns="99695" rIns="0" bIns="0" rtlCol="0">
            <a:spAutoFit/>
          </a:bodyPr>
          <a:lstStyle/>
          <a:p>
            <a:pPr marL="312420" indent="-300355">
              <a:lnSpc>
                <a:spcPct val="100000"/>
              </a:lnSpc>
              <a:spcBef>
                <a:spcPts val="785"/>
              </a:spcBef>
              <a:buClr>
                <a:srgbClr val="D34816"/>
              </a:buClr>
              <a:buSzPct val="85000"/>
              <a:buFont typeface="Webdings" panose="05030102010509060703"/>
              <a:buChar char=""/>
              <a:tabLst>
                <a:tab pos="313055" algn="l"/>
              </a:tabLst>
            </a:pPr>
            <a:r>
              <a:rPr sz="3050" spc="175" dirty="0">
                <a:latin typeface="Times New Roman" panose="02020603050405020304"/>
                <a:cs typeface="Times New Roman" panose="02020603050405020304"/>
              </a:rPr>
              <a:t>I/O </a:t>
            </a:r>
            <a:r>
              <a:rPr sz="3050" spc="-100" dirty="0">
                <a:latin typeface="Times New Roman" panose="02020603050405020304"/>
                <a:cs typeface="Times New Roman" panose="02020603050405020304"/>
              </a:rPr>
              <a:t>requested </a:t>
            </a:r>
            <a:r>
              <a:rPr sz="3050" spc="-220" dirty="0">
                <a:latin typeface="Times New Roman" panose="02020603050405020304"/>
                <a:cs typeface="Times New Roman" panose="02020603050405020304"/>
              </a:rPr>
              <a:t>by </a:t>
            </a:r>
            <a:r>
              <a:rPr sz="3050" spc="-100" dirty="0">
                <a:latin typeface="Times New Roman" panose="02020603050405020304"/>
                <a:cs typeface="Times New Roman" panose="02020603050405020304"/>
              </a:rPr>
              <a:t>user</a:t>
            </a:r>
            <a:r>
              <a:rPr sz="3050" spc="-204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50" spc="-105" dirty="0">
                <a:latin typeface="Times New Roman" panose="02020603050405020304"/>
                <a:cs typeface="Times New Roman" panose="02020603050405020304"/>
              </a:rPr>
              <a:t>program</a:t>
            </a:r>
            <a:endParaRPr sz="3050">
              <a:latin typeface="Times New Roman" panose="02020603050405020304"/>
              <a:cs typeface="Times New Roman" panose="02020603050405020304"/>
            </a:endParaRPr>
          </a:p>
          <a:p>
            <a:pPr marL="312420" indent="-300355">
              <a:lnSpc>
                <a:spcPct val="100000"/>
              </a:lnSpc>
              <a:spcBef>
                <a:spcPts val="700"/>
              </a:spcBef>
              <a:buClr>
                <a:srgbClr val="D34816"/>
              </a:buClr>
              <a:buSzPct val="85000"/>
              <a:buFont typeface="Webdings" panose="05030102010509060703"/>
              <a:buChar char=""/>
              <a:tabLst>
                <a:tab pos="313055" algn="l"/>
              </a:tabLst>
            </a:pPr>
            <a:r>
              <a:rPr sz="3050" spc="-80" dirty="0">
                <a:latin typeface="Times New Roman" panose="02020603050405020304"/>
                <a:cs typeface="Times New Roman" panose="02020603050405020304"/>
              </a:rPr>
              <a:t>Control </a:t>
            </a:r>
            <a:r>
              <a:rPr sz="3050" spc="-85" dirty="0">
                <a:latin typeface="Times New Roman" panose="02020603050405020304"/>
                <a:cs typeface="Times New Roman" panose="02020603050405020304"/>
              </a:rPr>
              <a:t>transferred </a:t>
            </a:r>
            <a:r>
              <a:rPr sz="3050" spc="-35" dirty="0"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305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50" spc="-185" dirty="0">
                <a:latin typeface="Times New Roman" panose="02020603050405020304"/>
                <a:cs typeface="Times New Roman" panose="02020603050405020304"/>
              </a:rPr>
              <a:t>OS</a:t>
            </a:r>
            <a:endParaRPr sz="3050">
              <a:latin typeface="Times New Roman" panose="02020603050405020304"/>
              <a:cs typeface="Times New Roman" panose="02020603050405020304"/>
            </a:endParaRPr>
          </a:p>
          <a:p>
            <a:pPr marL="312420" marR="5080" indent="-300355">
              <a:lnSpc>
                <a:spcPct val="101000"/>
              </a:lnSpc>
              <a:spcBef>
                <a:spcPts val="655"/>
              </a:spcBef>
              <a:buClr>
                <a:srgbClr val="D34816"/>
              </a:buClr>
              <a:buSzPct val="85000"/>
              <a:buFont typeface="Webdings" panose="05030102010509060703"/>
              <a:buChar char=""/>
              <a:tabLst>
                <a:tab pos="313055" algn="l"/>
              </a:tabLst>
            </a:pPr>
            <a:r>
              <a:rPr sz="3050" spc="-140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3050" spc="-165" dirty="0">
                <a:latin typeface="Times New Roman" panose="02020603050405020304"/>
                <a:cs typeface="Times New Roman" panose="02020603050405020304"/>
              </a:rPr>
              <a:t>Device </a:t>
            </a:r>
            <a:r>
              <a:rPr sz="3050" spc="-95" dirty="0">
                <a:latin typeface="Times New Roman" panose="02020603050405020304"/>
                <a:cs typeface="Times New Roman" panose="02020603050405020304"/>
              </a:rPr>
              <a:t>Driver </a:t>
            </a:r>
            <a:r>
              <a:rPr sz="3050" spc="-160" dirty="0">
                <a:latin typeface="Times New Roman" panose="02020603050405020304"/>
                <a:cs typeface="Times New Roman" panose="02020603050405020304"/>
              </a:rPr>
              <a:t>loads </a:t>
            </a:r>
            <a:r>
              <a:rPr sz="3050" spc="-95" dirty="0">
                <a:latin typeface="Times New Roman" panose="02020603050405020304"/>
                <a:cs typeface="Times New Roman" panose="02020603050405020304"/>
              </a:rPr>
              <a:t>appropriate registers </a:t>
            </a:r>
            <a:r>
              <a:rPr sz="3050" spc="-120" dirty="0">
                <a:latin typeface="Times New Roman" panose="02020603050405020304"/>
                <a:cs typeface="Times New Roman" panose="02020603050405020304"/>
              </a:rPr>
              <a:t>within </a:t>
            </a:r>
            <a:r>
              <a:rPr sz="3050" spc="-80" dirty="0">
                <a:latin typeface="Times New Roman" panose="02020603050405020304"/>
                <a:cs typeface="Times New Roman" panose="02020603050405020304"/>
              </a:rPr>
              <a:t>the  </a:t>
            </a:r>
            <a:r>
              <a:rPr sz="3050" spc="-155" dirty="0">
                <a:latin typeface="Times New Roman" panose="02020603050405020304"/>
                <a:cs typeface="Times New Roman" panose="02020603050405020304"/>
              </a:rPr>
              <a:t>device</a:t>
            </a:r>
            <a:r>
              <a:rPr sz="3050" spc="-1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50" spc="-75" dirty="0">
                <a:latin typeface="Times New Roman" panose="02020603050405020304"/>
                <a:cs typeface="Times New Roman" panose="02020603050405020304"/>
              </a:rPr>
              <a:t>controller</a:t>
            </a:r>
            <a:endParaRPr sz="3050">
              <a:latin typeface="Times New Roman" panose="02020603050405020304"/>
              <a:cs typeface="Times New Roman" panose="02020603050405020304"/>
            </a:endParaRPr>
          </a:p>
          <a:p>
            <a:pPr marL="312420" indent="-300355">
              <a:lnSpc>
                <a:spcPct val="100000"/>
              </a:lnSpc>
              <a:spcBef>
                <a:spcPts val="700"/>
              </a:spcBef>
              <a:buClr>
                <a:srgbClr val="D34816"/>
              </a:buClr>
              <a:buSzPct val="85000"/>
              <a:buFont typeface="Webdings" panose="05030102010509060703"/>
              <a:buChar char=""/>
              <a:tabLst>
                <a:tab pos="313055" algn="l"/>
              </a:tabLst>
            </a:pPr>
            <a:r>
              <a:rPr sz="3050" spc="-140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3050" spc="-155" dirty="0">
                <a:latin typeface="Times New Roman" panose="02020603050405020304"/>
                <a:cs typeface="Times New Roman" panose="02020603050405020304"/>
              </a:rPr>
              <a:t>device </a:t>
            </a:r>
            <a:r>
              <a:rPr sz="3050" spc="-75" dirty="0">
                <a:latin typeface="Times New Roman" panose="02020603050405020304"/>
                <a:cs typeface="Times New Roman" panose="02020603050405020304"/>
              </a:rPr>
              <a:t>controller </a:t>
            </a:r>
            <a:r>
              <a:rPr sz="3050" spc="-150" dirty="0">
                <a:latin typeface="Times New Roman" panose="02020603050405020304"/>
                <a:cs typeface="Times New Roman" panose="02020603050405020304"/>
              </a:rPr>
              <a:t>examines </a:t>
            </a:r>
            <a:r>
              <a:rPr sz="3050" spc="-65" dirty="0">
                <a:latin typeface="Times New Roman" panose="02020603050405020304"/>
                <a:cs typeface="Times New Roman" panose="02020603050405020304"/>
              </a:rPr>
              <a:t>their</a:t>
            </a:r>
            <a:r>
              <a:rPr sz="3050" spc="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50" spc="-95" dirty="0">
                <a:latin typeface="Times New Roman" panose="02020603050405020304"/>
                <a:cs typeface="Times New Roman" panose="02020603050405020304"/>
              </a:rPr>
              <a:t>contents</a:t>
            </a:r>
            <a:endParaRPr sz="3050">
              <a:latin typeface="Times New Roman" panose="02020603050405020304"/>
              <a:cs typeface="Times New Roman" panose="02020603050405020304"/>
            </a:endParaRPr>
          </a:p>
          <a:p>
            <a:pPr marL="364490">
              <a:lnSpc>
                <a:spcPct val="100000"/>
              </a:lnSpc>
              <a:spcBef>
                <a:spcPts val="505"/>
              </a:spcBef>
            </a:pPr>
            <a:r>
              <a:rPr sz="2250" spc="-1010" dirty="0">
                <a:solidFill>
                  <a:srgbClr val="9A2D1F"/>
                </a:solidFill>
                <a:latin typeface="Webdings" panose="05030102010509060703"/>
                <a:cs typeface="Webdings" panose="05030102010509060703"/>
              </a:rPr>
              <a:t></a:t>
            </a:r>
            <a:r>
              <a:rPr sz="2250" spc="170" dirty="0">
                <a:solidFill>
                  <a:srgbClr val="9A2D1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50" spc="-200" dirty="0">
                <a:latin typeface="Times New Roman" panose="02020603050405020304"/>
                <a:cs typeface="Times New Roman" panose="02020603050405020304"/>
              </a:rPr>
              <a:t>If </a:t>
            </a:r>
            <a:r>
              <a:rPr sz="2650" spc="-165" dirty="0">
                <a:latin typeface="Times New Roman" panose="02020603050405020304"/>
                <a:cs typeface="Times New Roman" panose="02020603050405020304"/>
              </a:rPr>
              <a:t>Read </a:t>
            </a:r>
            <a:r>
              <a:rPr sz="2650" spc="-100" dirty="0">
                <a:latin typeface="Times New Roman" panose="02020603050405020304"/>
                <a:cs typeface="Times New Roman" panose="02020603050405020304"/>
              </a:rPr>
              <a:t>request:Transfer </a:t>
            </a:r>
            <a:r>
              <a:rPr sz="2650" spc="-140" dirty="0">
                <a:latin typeface="Times New Roman" panose="02020603050405020304"/>
                <a:cs typeface="Times New Roman" panose="02020603050405020304"/>
              </a:rPr>
              <a:t>data </a:t>
            </a:r>
            <a:r>
              <a:rPr sz="2650" spc="-114" dirty="0">
                <a:latin typeface="Times New Roman" panose="02020603050405020304"/>
                <a:cs typeface="Times New Roman" panose="02020603050405020304"/>
              </a:rPr>
              <a:t>from </a:t>
            </a:r>
            <a:r>
              <a:rPr sz="2650" spc="-150" dirty="0">
                <a:latin typeface="Times New Roman" panose="02020603050405020304"/>
                <a:cs typeface="Times New Roman" panose="02020603050405020304"/>
              </a:rPr>
              <a:t>device </a:t>
            </a:r>
            <a:r>
              <a:rPr sz="2650" spc="-50" dirty="0">
                <a:latin typeface="Times New Roman" panose="02020603050405020304"/>
                <a:cs typeface="Times New Roman" panose="02020603050405020304"/>
              </a:rPr>
              <a:t>to </a:t>
            </a:r>
            <a:r>
              <a:rPr sz="2650" spc="-140" dirty="0">
                <a:latin typeface="Times New Roman" panose="02020603050405020304"/>
                <a:cs typeface="Times New Roman" panose="02020603050405020304"/>
              </a:rPr>
              <a:t>local</a:t>
            </a:r>
            <a:r>
              <a:rPr sz="2650" spc="3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50" spc="-130" dirty="0">
                <a:latin typeface="Times New Roman" panose="02020603050405020304"/>
                <a:cs typeface="Times New Roman" panose="02020603050405020304"/>
              </a:rPr>
              <a:t>buffer</a:t>
            </a:r>
            <a:endParaRPr sz="2650">
              <a:latin typeface="Times New Roman" panose="02020603050405020304"/>
              <a:cs typeface="Times New Roman" panose="02020603050405020304"/>
            </a:endParaRPr>
          </a:p>
          <a:p>
            <a:pPr marL="312420" marR="223520" indent="-300355">
              <a:lnSpc>
                <a:spcPct val="101000"/>
              </a:lnSpc>
              <a:spcBef>
                <a:spcPts val="585"/>
              </a:spcBef>
              <a:buClr>
                <a:srgbClr val="D34816"/>
              </a:buClr>
              <a:buSzPct val="85000"/>
              <a:buFont typeface="Webdings" panose="05030102010509060703"/>
              <a:buChar char=""/>
              <a:tabLst>
                <a:tab pos="313055" algn="l"/>
              </a:tabLst>
            </a:pPr>
            <a:r>
              <a:rPr sz="3050" spc="-90" dirty="0">
                <a:latin typeface="Times New Roman" panose="02020603050405020304"/>
                <a:cs typeface="Times New Roman" panose="02020603050405020304"/>
              </a:rPr>
              <a:t>Once </a:t>
            </a:r>
            <a:r>
              <a:rPr sz="3050" spc="-80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3050" spc="-135" dirty="0">
                <a:latin typeface="Times New Roman" panose="02020603050405020304"/>
                <a:cs typeface="Times New Roman" panose="02020603050405020304"/>
              </a:rPr>
              <a:t>data </a:t>
            </a:r>
            <a:r>
              <a:rPr sz="3050" spc="-100" dirty="0">
                <a:latin typeface="Times New Roman" panose="02020603050405020304"/>
                <a:cs typeface="Times New Roman" panose="02020603050405020304"/>
              </a:rPr>
              <a:t>transfer </a:t>
            </a:r>
            <a:r>
              <a:rPr sz="3050" spc="-185" dirty="0">
                <a:latin typeface="Times New Roman" panose="02020603050405020304"/>
                <a:cs typeface="Times New Roman" panose="02020603050405020304"/>
              </a:rPr>
              <a:t>is </a:t>
            </a:r>
            <a:r>
              <a:rPr sz="3050" spc="-105" dirty="0">
                <a:latin typeface="Times New Roman" panose="02020603050405020304"/>
                <a:cs typeface="Times New Roman" panose="02020603050405020304"/>
              </a:rPr>
              <a:t>complete </a:t>
            </a:r>
            <a:r>
              <a:rPr sz="3050" spc="-120" dirty="0">
                <a:latin typeface="Times New Roman" panose="02020603050405020304"/>
                <a:cs typeface="Times New Roman" panose="02020603050405020304"/>
              </a:rPr>
              <a:t>informs </a:t>
            </a:r>
            <a:r>
              <a:rPr sz="3050" spc="-80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3050" spc="-145" dirty="0">
                <a:latin typeface="Times New Roman" panose="02020603050405020304"/>
                <a:cs typeface="Times New Roman" panose="02020603050405020304"/>
              </a:rPr>
              <a:t>CPU </a:t>
            </a:r>
            <a:r>
              <a:rPr sz="3050" spc="-220" dirty="0">
                <a:latin typeface="Times New Roman" panose="02020603050405020304"/>
                <a:cs typeface="Times New Roman" panose="02020603050405020304"/>
              </a:rPr>
              <a:t>by  </a:t>
            </a:r>
            <a:r>
              <a:rPr sz="3050" spc="-35" dirty="0">
                <a:latin typeface="Times New Roman" panose="02020603050405020304"/>
                <a:cs typeface="Times New Roman" panose="02020603050405020304"/>
              </a:rPr>
              <a:t>interrupt</a:t>
            </a:r>
            <a:endParaRPr sz="305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93625" y="872687"/>
            <a:ext cx="400431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00" dirty="0">
                <a:solidFill>
                  <a:srgbClr val="696464"/>
                </a:solidFill>
              </a:rPr>
              <a:t>Two </a:t>
            </a:r>
            <a:r>
              <a:rPr spc="-200" dirty="0">
                <a:solidFill>
                  <a:srgbClr val="696464"/>
                </a:solidFill>
              </a:rPr>
              <a:t>I/O</a:t>
            </a:r>
            <a:r>
              <a:rPr spc="-170" dirty="0">
                <a:solidFill>
                  <a:srgbClr val="696464"/>
                </a:solidFill>
              </a:rPr>
              <a:t> </a:t>
            </a:r>
            <a:r>
              <a:rPr spc="-80" dirty="0">
                <a:solidFill>
                  <a:srgbClr val="696464"/>
                </a:solidFill>
              </a:rPr>
              <a:t>methods</a:t>
            </a:r>
            <a:endParaRPr spc="-80" dirty="0">
              <a:solidFill>
                <a:srgbClr val="696464"/>
              </a:solidFill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58495" y="1990344"/>
            <a:ext cx="9852660" cy="5459095"/>
            <a:chOff x="158495" y="1990344"/>
            <a:chExt cx="9852660" cy="5459095"/>
          </a:xfrm>
        </p:grpSpPr>
        <p:sp>
          <p:nvSpPr>
            <p:cNvPr id="4" name="object 4"/>
            <p:cNvSpPr/>
            <p:nvPr/>
          </p:nvSpPr>
          <p:spPr>
            <a:xfrm>
              <a:off x="158495" y="1990344"/>
              <a:ext cx="9852660" cy="5143500"/>
            </a:xfrm>
            <a:prstGeom prst="rect">
              <a:avLst/>
            </a:prstGeom>
            <a:blipFill>
              <a:blip r:embed="rId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61543" y="6946391"/>
              <a:ext cx="502920" cy="502920"/>
            </a:xfrm>
            <a:custGeom>
              <a:avLst/>
              <a:gdLst/>
              <a:ahLst/>
              <a:cxnLst/>
              <a:rect l="l" t="t" r="r" b="b"/>
              <a:pathLst>
                <a:path w="502920" h="502920">
                  <a:moveTo>
                    <a:pt x="251459" y="502919"/>
                  </a:moveTo>
                  <a:lnTo>
                    <a:pt x="206310" y="498862"/>
                  </a:lnTo>
                  <a:lnTo>
                    <a:pt x="163795" y="487165"/>
                  </a:lnTo>
                  <a:lnTo>
                    <a:pt x="124629" y="468545"/>
                  </a:lnTo>
                  <a:lnTo>
                    <a:pt x="89527" y="443716"/>
                  </a:lnTo>
                  <a:lnTo>
                    <a:pt x="59203" y="413392"/>
                  </a:lnTo>
                  <a:lnTo>
                    <a:pt x="34374" y="378290"/>
                  </a:lnTo>
                  <a:lnTo>
                    <a:pt x="15754" y="339124"/>
                  </a:lnTo>
                  <a:lnTo>
                    <a:pt x="4057" y="296609"/>
                  </a:lnTo>
                  <a:lnTo>
                    <a:pt x="0" y="251459"/>
                  </a:lnTo>
                  <a:lnTo>
                    <a:pt x="4057" y="206310"/>
                  </a:lnTo>
                  <a:lnTo>
                    <a:pt x="15754" y="163795"/>
                  </a:lnTo>
                  <a:lnTo>
                    <a:pt x="34374" y="124629"/>
                  </a:lnTo>
                  <a:lnTo>
                    <a:pt x="59203" y="89527"/>
                  </a:lnTo>
                  <a:lnTo>
                    <a:pt x="89527" y="59203"/>
                  </a:lnTo>
                  <a:lnTo>
                    <a:pt x="124629" y="34374"/>
                  </a:lnTo>
                  <a:lnTo>
                    <a:pt x="163795" y="15754"/>
                  </a:lnTo>
                  <a:lnTo>
                    <a:pt x="206310" y="4057"/>
                  </a:lnTo>
                  <a:lnTo>
                    <a:pt x="251459" y="0"/>
                  </a:lnTo>
                  <a:lnTo>
                    <a:pt x="296609" y="4057"/>
                  </a:lnTo>
                  <a:lnTo>
                    <a:pt x="339124" y="15754"/>
                  </a:lnTo>
                  <a:lnTo>
                    <a:pt x="378290" y="34374"/>
                  </a:lnTo>
                  <a:lnTo>
                    <a:pt x="413392" y="59203"/>
                  </a:lnTo>
                  <a:lnTo>
                    <a:pt x="443716" y="89527"/>
                  </a:lnTo>
                  <a:lnTo>
                    <a:pt x="468545" y="124629"/>
                  </a:lnTo>
                  <a:lnTo>
                    <a:pt x="487165" y="163795"/>
                  </a:lnTo>
                  <a:lnTo>
                    <a:pt x="498862" y="206310"/>
                  </a:lnTo>
                  <a:lnTo>
                    <a:pt x="502919" y="251459"/>
                  </a:lnTo>
                  <a:lnTo>
                    <a:pt x="498862" y="296609"/>
                  </a:lnTo>
                  <a:lnTo>
                    <a:pt x="487165" y="339124"/>
                  </a:lnTo>
                  <a:lnTo>
                    <a:pt x="468545" y="378290"/>
                  </a:lnTo>
                  <a:lnTo>
                    <a:pt x="443716" y="413392"/>
                  </a:lnTo>
                  <a:lnTo>
                    <a:pt x="413392" y="443716"/>
                  </a:lnTo>
                  <a:lnTo>
                    <a:pt x="378290" y="468545"/>
                  </a:lnTo>
                  <a:lnTo>
                    <a:pt x="339124" y="487165"/>
                  </a:lnTo>
                  <a:lnTo>
                    <a:pt x="296609" y="498862"/>
                  </a:lnTo>
                  <a:lnTo>
                    <a:pt x="251459" y="502919"/>
                  </a:lnTo>
                  <a:close/>
                </a:path>
              </a:pathLst>
            </a:custGeom>
            <a:solidFill>
              <a:srgbClr val="D34816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7767" y="698996"/>
            <a:ext cx="454533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35" dirty="0"/>
              <a:t>1. </a:t>
            </a:r>
            <a:r>
              <a:rPr spc="-40" dirty="0"/>
              <a:t>Synchronous</a:t>
            </a:r>
            <a:r>
              <a:rPr spc="-420" dirty="0"/>
              <a:t> </a:t>
            </a:r>
            <a:r>
              <a:rPr spc="-215" dirty="0"/>
              <a:t>I/O</a:t>
            </a:r>
            <a:endParaRPr spc="-215" dirty="0"/>
          </a:p>
        </p:txBody>
      </p:sp>
      <p:sp>
        <p:nvSpPr>
          <p:cNvPr id="3" name="object 3"/>
          <p:cNvSpPr txBox="1"/>
          <p:nvPr/>
        </p:nvSpPr>
        <p:spPr>
          <a:xfrm>
            <a:off x="255590" y="1948811"/>
            <a:ext cx="9149715" cy="3401060"/>
          </a:xfrm>
          <a:prstGeom prst="rect">
            <a:avLst/>
          </a:prstGeom>
        </p:spPr>
        <p:txBody>
          <a:bodyPr vert="horz" wrap="square" lIns="0" tIns="95250" rIns="0" bIns="0" rtlCol="0">
            <a:spAutoFit/>
          </a:bodyPr>
          <a:lstStyle/>
          <a:p>
            <a:pPr marL="312420" indent="-300355">
              <a:lnSpc>
                <a:spcPct val="100000"/>
              </a:lnSpc>
              <a:spcBef>
                <a:spcPts val="750"/>
              </a:spcBef>
              <a:buClr>
                <a:srgbClr val="D34816"/>
              </a:buClr>
              <a:buSzPct val="85000"/>
              <a:buFont typeface="Webdings" panose="05030102010509060703"/>
              <a:buChar char=""/>
              <a:tabLst>
                <a:tab pos="312420" algn="l"/>
                <a:tab pos="313055" algn="l"/>
              </a:tabLst>
            </a:pPr>
            <a:r>
              <a:rPr sz="2650" spc="-140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2650" spc="-185" dirty="0">
                <a:latin typeface="Times New Roman" panose="02020603050405020304"/>
                <a:cs typeface="Times New Roman" panose="02020603050405020304"/>
              </a:rPr>
              <a:t>OS makes </a:t>
            </a:r>
            <a:r>
              <a:rPr sz="2650" spc="-85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2650" spc="-155" dirty="0">
                <a:latin typeface="Times New Roman" panose="02020603050405020304"/>
                <a:cs typeface="Times New Roman" panose="02020603050405020304"/>
              </a:rPr>
              <a:t>CPU </a:t>
            </a:r>
            <a:r>
              <a:rPr sz="2650" spc="-125" dirty="0">
                <a:latin typeface="Times New Roman" panose="02020603050405020304"/>
                <a:cs typeface="Times New Roman" panose="02020603050405020304"/>
              </a:rPr>
              <a:t>wait </a:t>
            </a:r>
            <a:r>
              <a:rPr sz="2650" spc="-80" dirty="0">
                <a:latin typeface="Times New Roman" panose="02020603050405020304"/>
                <a:cs typeface="Times New Roman" panose="02020603050405020304"/>
              </a:rPr>
              <a:t>till </a:t>
            </a:r>
            <a:r>
              <a:rPr sz="2650" spc="-85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2650" spc="130" dirty="0">
                <a:latin typeface="Times New Roman" panose="02020603050405020304"/>
                <a:cs typeface="Times New Roman" panose="02020603050405020304"/>
              </a:rPr>
              <a:t>I/O </a:t>
            </a:r>
            <a:r>
              <a:rPr sz="2650" spc="-110" dirty="0">
                <a:latin typeface="Times New Roman" panose="02020603050405020304"/>
                <a:cs typeface="Times New Roman" panose="02020603050405020304"/>
              </a:rPr>
              <a:t>complete </a:t>
            </a:r>
            <a:r>
              <a:rPr sz="2650" spc="-40" dirty="0">
                <a:latin typeface="Times New Roman" panose="02020603050405020304"/>
                <a:cs typeface="Times New Roman" panose="02020603050405020304"/>
              </a:rPr>
              <a:t>interrupt </a:t>
            </a:r>
            <a:r>
              <a:rPr sz="2650" spc="-170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2650" spc="19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50" spc="-110" dirty="0">
                <a:latin typeface="Times New Roman" panose="02020603050405020304"/>
                <a:cs typeface="Times New Roman" panose="02020603050405020304"/>
              </a:rPr>
              <a:t>generated</a:t>
            </a:r>
            <a:endParaRPr sz="2650">
              <a:latin typeface="Times New Roman" panose="02020603050405020304"/>
              <a:cs typeface="Times New Roman" panose="02020603050405020304"/>
            </a:endParaRPr>
          </a:p>
          <a:p>
            <a:pPr marL="312420" indent="-300355">
              <a:lnSpc>
                <a:spcPct val="100000"/>
              </a:lnSpc>
              <a:spcBef>
                <a:spcPts val="645"/>
              </a:spcBef>
              <a:buClr>
                <a:srgbClr val="D34816"/>
              </a:buClr>
              <a:buSzPct val="85000"/>
              <a:buFont typeface="Webdings" panose="05030102010509060703"/>
              <a:buChar char=""/>
              <a:tabLst>
                <a:tab pos="312420" algn="l"/>
                <a:tab pos="313055" algn="l"/>
              </a:tabLst>
            </a:pPr>
            <a:r>
              <a:rPr sz="2650" spc="-165" dirty="0">
                <a:latin typeface="Times New Roman" panose="02020603050405020304"/>
                <a:cs typeface="Times New Roman" panose="02020603050405020304"/>
              </a:rPr>
              <a:t>How can </a:t>
            </a:r>
            <a:r>
              <a:rPr sz="2650" spc="-215" dirty="0">
                <a:latin typeface="Times New Roman" panose="02020603050405020304"/>
                <a:cs typeface="Times New Roman" panose="02020603050405020304"/>
              </a:rPr>
              <a:t>a </a:t>
            </a:r>
            <a:r>
              <a:rPr sz="2650" spc="-150" dirty="0">
                <a:latin typeface="Times New Roman" panose="02020603050405020304"/>
                <a:cs typeface="Times New Roman" panose="02020603050405020304"/>
              </a:rPr>
              <a:t>CPU </a:t>
            </a:r>
            <a:r>
              <a:rPr sz="2650" spc="-80" dirty="0">
                <a:latin typeface="Times New Roman" panose="02020603050405020304"/>
                <a:cs typeface="Times New Roman" panose="02020603050405020304"/>
              </a:rPr>
              <a:t>wait, </a:t>
            </a:r>
            <a:r>
              <a:rPr sz="2650" spc="-165" dirty="0">
                <a:latin typeface="Times New Roman" panose="02020603050405020304"/>
                <a:cs typeface="Times New Roman" panose="02020603050405020304"/>
              </a:rPr>
              <a:t>somehow </a:t>
            </a:r>
            <a:r>
              <a:rPr sz="2650" spc="-50" dirty="0">
                <a:latin typeface="Times New Roman" panose="02020603050405020304"/>
                <a:cs typeface="Times New Roman" panose="02020603050405020304"/>
              </a:rPr>
              <a:t>it </a:t>
            </a:r>
            <a:r>
              <a:rPr sz="2650" spc="-204" dirty="0">
                <a:latin typeface="Times New Roman" panose="02020603050405020304"/>
                <a:cs typeface="Times New Roman" panose="02020603050405020304"/>
              </a:rPr>
              <a:t>has </a:t>
            </a:r>
            <a:r>
              <a:rPr sz="2650" spc="-50" dirty="0">
                <a:latin typeface="Times New Roman" panose="02020603050405020304"/>
                <a:cs typeface="Times New Roman" panose="02020603050405020304"/>
              </a:rPr>
              <a:t>to </a:t>
            </a:r>
            <a:r>
              <a:rPr sz="2650" spc="-114" dirty="0">
                <a:latin typeface="Times New Roman" panose="02020603050405020304"/>
                <a:cs typeface="Times New Roman" panose="02020603050405020304"/>
              </a:rPr>
              <a:t>do </a:t>
            </a:r>
            <a:r>
              <a:rPr sz="2650" spc="-40" dirty="0">
                <a:latin typeface="Times New Roman" panose="02020603050405020304"/>
                <a:cs typeface="Times New Roman" panose="02020603050405020304"/>
              </a:rPr>
              <a:t>F-&gt;D-&gt;E</a:t>
            </a:r>
            <a:r>
              <a:rPr sz="2650" spc="409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50" spc="-355" dirty="0">
                <a:latin typeface="Times New Roman" panose="02020603050405020304"/>
                <a:cs typeface="Times New Roman" panose="02020603050405020304"/>
              </a:rPr>
              <a:t>??</a:t>
            </a:r>
            <a:endParaRPr sz="2650">
              <a:latin typeface="Times New Roman" panose="02020603050405020304"/>
              <a:cs typeface="Times New Roman" panose="02020603050405020304"/>
            </a:endParaRPr>
          </a:p>
          <a:p>
            <a:pPr marL="312420" indent="-300355">
              <a:lnSpc>
                <a:spcPct val="100000"/>
              </a:lnSpc>
              <a:spcBef>
                <a:spcPts val="650"/>
              </a:spcBef>
              <a:buClr>
                <a:srgbClr val="D34816"/>
              </a:buClr>
              <a:buSzPct val="85000"/>
              <a:buFont typeface="Webdings" panose="05030102010509060703"/>
              <a:buChar char=""/>
              <a:tabLst>
                <a:tab pos="312420" algn="l"/>
                <a:tab pos="313055" algn="l"/>
              </a:tabLst>
            </a:pPr>
            <a:r>
              <a:rPr sz="2650" spc="-170" dirty="0">
                <a:latin typeface="Times New Roman" panose="02020603050405020304"/>
                <a:cs typeface="Times New Roman" panose="02020603050405020304"/>
              </a:rPr>
              <a:t>Wait </a:t>
            </a:r>
            <a:r>
              <a:rPr sz="2650" spc="-165" dirty="0">
                <a:latin typeface="Times New Roman" panose="02020603050405020304"/>
                <a:cs typeface="Times New Roman" panose="02020603050405020304"/>
              </a:rPr>
              <a:t>can </a:t>
            </a:r>
            <a:r>
              <a:rPr sz="2650" spc="-125" dirty="0">
                <a:latin typeface="Times New Roman" panose="02020603050405020304"/>
                <a:cs typeface="Times New Roman" panose="02020603050405020304"/>
              </a:rPr>
              <a:t>be </a:t>
            </a:r>
            <a:r>
              <a:rPr sz="2650" spc="-150" dirty="0">
                <a:latin typeface="Times New Roman" panose="02020603050405020304"/>
                <a:cs typeface="Times New Roman" panose="02020603050405020304"/>
              </a:rPr>
              <a:t>accomplished </a:t>
            </a:r>
            <a:r>
              <a:rPr sz="2650" spc="-200" dirty="0">
                <a:latin typeface="Times New Roman" panose="02020603050405020304"/>
                <a:cs typeface="Times New Roman" panose="02020603050405020304"/>
              </a:rPr>
              <a:t>by </a:t>
            </a:r>
            <a:r>
              <a:rPr sz="2650" spc="-145" dirty="0">
                <a:latin typeface="Times New Roman" panose="02020603050405020304"/>
                <a:cs typeface="Times New Roman" panose="02020603050405020304"/>
              </a:rPr>
              <a:t>jumping </a:t>
            </a:r>
            <a:r>
              <a:rPr sz="2650" spc="-50" dirty="0">
                <a:latin typeface="Times New Roman" panose="02020603050405020304"/>
                <a:cs typeface="Times New Roman" panose="02020603050405020304"/>
              </a:rPr>
              <a:t>to </a:t>
            </a:r>
            <a:r>
              <a:rPr sz="2650" spc="-175" dirty="0">
                <a:latin typeface="Times New Roman" panose="02020603050405020304"/>
                <a:cs typeface="Times New Roman" panose="02020603050405020304"/>
              </a:rPr>
              <a:t>an</a:t>
            </a:r>
            <a:r>
              <a:rPr sz="2650" spc="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50" spc="-114" dirty="0">
                <a:latin typeface="Times New Roman" panose="02020603050405020304"/>
                <a:cs typeface="Times New Roman" panose="02020603050405020304"/>
              </a:rPr>
              <a:t>infinite loop </a:t>
            </a:r>
            <a:r>
              <a:rPr sz="2650" spc="-120" dirty="0">
                <a:latin typeface="Times New Roman" panose="02020603050405020304"/>
                <a:cs typeface="Times New Roman" panose="02020603050405020304"/>
              </a:rPr>
              <a:t>code </a:t>
            </a:r>
            <a:r>
              <a:rPr sz="2650" spc="-125" dirty="0">
                <a:latin typeface="Times New Roman" panose="02020603050405020304"/>
                <a:cs typeface="Times New Roman" panose="02020603050405020304"/>
              </a:rPr>
              <a:t>in </a:t>
            </a:r>
            <a:r>
              <a:rPr sz="2650" spc="-110" dirty="0">
                <a:latin typeface="Times New Roman" panose="02020603050405020304"/>
                <a:cs typeface="Times New Roman" panose="02020603050405020304"/>
              </a:rPr>
              <a:t>OS:</a:t>
            </a:r>
            <a:endParaRPr sz="2650">
              <a:latin typeface="Times New Roman" panose="02020603050405020304"/>
              <a:cs typeface="Times New Roman" panose="02020603050405020304"/>
            </a:endParaRPr>
          </a:p>
          <a:p>
            <a:pPr marL="1017905">
              <a:lnSpc>
                <a:spcPct val="100000"/>
              </a:lnSpc>
              <a:spcBef>
                <a:spcPts val="490"/>
              </a:spcBef>
            </a:pPr>
            <a:r>
              <a:rPr sz="2650" b="1" spc="-10" dirty="0">
                <a:latin typeface="Courier New" panose="02070309020205020404"/>
                <a:cs typeface="Courier New" panose="02070309020205020404"/>
              </a:rPr>
              <a:t>Loop: </a:t>
            </a:r>
            <a:r>
              <a:rPr sz="2650" b="1" spc="-20" dirty="0">
                <a:latin typeface="Courier New" panose="02070309020205020404"/>
                <a:cs typeface="Courier New" panose="02070309020205020404"/>
              </a:rPr>
              <a:t>jump</a:t>
            </a:r>
            <a:r>
              <a:rPr sz="2650" b="1" spc="-1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650" b="1" spc="-20" dirty="0">
                <a:latin typeface="Courier New" panose="02070309020205020404"/>
                <a:cs typeface="Courier New" panose="02070309020205020404"/>
              </a:rPr>
              <a:t>Loop</a:t>
            </a:r>
            <a:endParaRPr sz="2650">
              <a:latin typeface="Courier New" panose="02070309020205020404"/>
              <a:cs typeface="Courier New" panose="02070309020205020404"/>
            </a:endParaRPr>
          </a:p>
          <a:p>
            <a:pPr marL="312420" indent="-300355">
              <a:lnSpc>
                <a:spcPct val="100000"/>
              </a:lnSpc>
              <a:spcBef>
                <a:spcPts val="590"/>
              </a:spcBef>
              <a:buClr>
                <a:srgbClr val="D34816"/>
              </a:buClr>
              <a:buSzPct val="85000"/>
              <a:buFont typeface="Webdings" panose="05030102010509060703"/>
              <a:buChar char=""/>
              <a:tabLst>
                <a:tab pos="312420" algn="l"/>
                <a:tab pos="313055" algn="l"/>
              </a:tabLst>
            </a:pPr>
            <a:r>
              <a:rPr sz="2650" spc="-200" dirty="0">
                <a:latin typeface="Times New Roman" panose="02020603050405020304"/>
                <a:cs typeface="Times New Roman" panose="02020603050405020304"/>
              </a:rPr>
              <a:t>If </a:t>
            </a:r>
            <a:r>
              <a:rPr sz="2650" spc="-95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2650" spc="-160" dirty="0">
                <a:latin typeface="Times New Roman" panose="02020603050405020304"/>
                <a:cs typeface="Times New Roman" panose="02020603050405020304"/>
              </a:rPr>
              <a:t>devices </a:t>
            </a:r>
            <a:r>
              <a:rPr sz="2650" spc="-140" dirty="0">
                <a:latin typeface="Times New Roman" panose="02020603050405020304"/>
                <a:cs typeface="Times New Roman" panose="02020603050405020304"/>
              </a:rPr>
              <a:t>does </a:t>
            </a:r>
            <a:r>
              <a:rPr sz="2650" spc="-75" dirty="0">
                <a:latin typeface="Times New Roman" panose="02020603050405020304"/>
                <a:cs typeface="Times New Roman" panose="02020603050405020304"/>
              </a:rPr>
              <a:t>not support</a:t>
            </a:r>
            <a:r>
              <a:rPr sz="2650" spc="2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50" spc="-60" dirty="0">
                <a:latin typeface="Times New Roman" panose="02020603050405020304"/>
                <a:cs typeface="Times New Roman" panose="02020603050405020304"/>
              </a:rPr>
              <a:t>interrupts</a:t>
            </a:r>
            <a:endParaRPr sz="2650">
              <a:latin typeface="Times New Roman" panose="02020603050405020304"/>
              <a:cs typeface="Times New Roman" panose="02020603050405020304"/>
            </a:endParaRPr>
          </a:p>
          <a:p>
            <a:pPr marL="312420" indent="-300355">
              <a:lnSpc>
                <a:spcPct val="100000"/>
              </a:lnSpc>
              <a:spcBef>
                <a:spcPts val="645"/>
              </a:spcBef>
              <a:buClr>
                <a:srgbClr val="D34816"/>
              </a:buClr>
              <a:buSzPct val="85000"/>
              <a:buFont typeface="Webdings" panose="05030102010509060703"/>
              <a:buChar char=""/>
              <a:tabLst>
                <a:tab pos="312420" algn="l"/>
                <a:tab pos="313055" algn="l"/>
              </a:tabLst>
            </a:pPr>
            <a:r>
              <a:rPr sz="2650" spc="-175" dirty="0">
                <a:latin typeface="Times New Roman" panose="02020603050405020304"/>
                <a:cs typeface="Times New Roman" panose="02020603050405020304"/>
              </a:rPr>
              <a:t>They </a:t>
            </a:r>
            <a:r>
              <a:rPr sz="2650" spc="-125" dirty="0">
                <a:latin typeface="Times New Roman" panose="02020603050405020304"/>
                <a:cs typeface="Times New Roman" panose="02020603050405020304"/>
              </a:rPr>
              <a:t>will </a:t>
            </a:r>
            <a:r>
              <a:rPr sz="2650" spc="-110" dirty="0">
                <a:latin typeface="Times New Roman" panose="02020603050405020304"/>
                <a:cs typeface="Times New Roman" panose="02020603050405020304"/>
              </a:rPr>
              <a:t>just </a:t>
            </a:r>
            <a:r>
              <a:rPr sz="2650" spc="-105" dirty="0">
                <a:latin typeface="Times New Roman" panose="02020603050405020304"/>
                <a:cs typeface="Times New Roman" panose="02020603050405020304"/>
              </a:rPr>
              <a:t>set </a:t>
            </a:r>
            <a:r>
              <a:rPr sz="2650" spc="-215" dirty="0">
                <a:latin typeface="Times New Roman" panose="02020603050405020304"/>
                <a:cs typeface="Times New Roman" panose="02020603050405020304"/>
              </a:rPr>
              <a:t>a </a:t>
            </a:r>
            <a:r>
              <a:rPr sz="2650" spc="-190" dirty="0">
                <a:latin typeface="Times New Roman" panose="02020603050405020304"/>
                <a:cs typeface="Times New Roman" panose="02020603050405020304"/>
              </a:rPr>
              <a:t>flag </a:t>
            </a:r>
            <a:r>
              <a:rPr sz="2650" spc="-125" dirty="0">
                <a:latin typeface="Times New Roman" panose="02020603050405020304"/>
                <a:cs typeface="Times New Roman" panose="02020603050405020304"/>
              </a:rPr>
              <a:t>in </a:t>
            </a:r>
            <a:r>
              <a:rPr sz="2650" spc="-75" dirty="0">
                <a:latin typeface="Times New Roman" panose="02020603050405020304"/>
                <a:cs typeface="Times New Roman" panose="02020603050405020304"/>
              </a:rPr>
              <a:t>their </a:t>
            </a:r>
            <a:r>
              <a:rPr sz="2650" spc="-90" dirty="0">
                <a:latin typeface="Times New Roman" panose="02020603050405020304"/>
                <a:cs typeface="Times New Roman" panose="02020603050405020304"/>
              </a:rPr>
              <a:t>register </a:t>
            </a:r>
            <a:r>
              <a:rPr sz="2650" spc="-35" dirty="0">
                <a:latin typeface="Times New Roman" panose="02020603050405020304"/>
                <a:cs typeface="Times New Roman" panose="02020603050405020304"/>
              </a:rPr>
              <a:t>to </a:t>
            </a:r>
            <a:r>
              <a:rPr sz="2650" spc="-125" dirty="0">
                <a:latin typeface="Times New Roman" panose="02020603050405020304"/>
                <a:cs typeface="Times New Roman" panose="02020603050405020304"/>
              </a:rPr>
              <a:t>indicate </a:t>
            </a:r>
            <a:r>
              <a:rPr sz="2650" spc="130" dirty="0">
                <a:latin typeface="Times New Roman" panose="02020603050405020304"/>
                <a:cs typeface="Times New Roman" panose="02020603050405020304"/>
              </a:rPr>
              <a:t>I/O</a:t>
            </a:r>
            <a:r>
              <a:rPr sz="2650" spc="5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50" spc="-110" dirty="0">
                <a:latin typeface="Times New Roman" panose="02020603050405020304"/>
                <a:cs typeface="Times New Roman" panose="02020603050405020304"/>
              </a:rPr>
              <a:t>complete</a:t>
            </a:r>
            <a:endParaRPr sz="2650">
              <a:latin typeface="Times New Roman" panose="02020603050405020304"/>
              <a:cs typeface="Times New Roman" panose="02020603050405020304"/>
            </a:endParaRPr>
          </a:p>
          <a:p>
            <a:pPr marL="312420" indent="-300355">
              <a:lnSpc>
                <a:spcPct val="100000"/>
              </a:lnSpc>
              <a:spcBef>
                <a:spcPts val="650"/>
              </a:spcBef>
              <a:buClr>
                <a:srgbClr val="D34816"/>
              </a:buClr>
              <a:buSzPct val="85000"/>
              <a:buFont typeface="Webdings" panose="05030102010509060703"/>
              <a:buChar char=""/>
              <a:tabLst>
                <a:tab pos="312420" algn="l"/>
                <a:tab pos="313055" algn="l"/>
              </a:tabLst>
            </a:pPr>
            <a:r>
              <a:rPr sz="2650" spc="-140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2650" spc="-190" dirty="0">
                <a:latin typeface="Times New Roman" panose="02020603050405020304"/>
                <a:cs typeface="Times New Roman" panose="02020603050405020304"/>
              </a:rPr>
              <a:t>above </a:t>
            </a:r>
            <a:r>
              <a:rPr sz="2650" spc="-114" dirty="0">
                <a:latin typeface="Times New Roman" panose="02020603050405020304"/>
                <a:cs typeface="Times New Roman" panose="02020603050405020304"/>
              </a:rPr>
              <a:t>loop </a:t>
            </a:r>
            <a:r>
              <a:rPr sz="2650" spc="-140" dirty="0">
                <a:latin typeface="Times New Roman" panose="02020603050405020304"/>
                <a:cs typeface="Times New Roman" panose="02020603050405020304"/>
              </a:rPr>
              <a:t>would </a:t>
            </a:r>
            <a:r>
              <a:rPr sz="2650" spc="-85" dirty="0">
                <a:latin typeface="Times New Roman" panose="02020603050405020304"/>
                <a:cs typeface="Times New Roman" panose="02020603050405020304"/>
              </a:rPr>
              <a:t>require </a:t>
            </a:r>
            <a:r>
              <a:rPr sz="2650" spc="-50" dirty="0">
                <a:latin typeface="Times New Roman" panose="02020603050405020304"/>
                <a:cs typeface="Times New Roman" panose="02020603050405020304"/>
              </a:rPr>
              <a:t>to </a:t>
            </a:r>
            <a:r>
              <a:rPr sz="2650" spc="-125" dirty="0">
                <a:latin typeface="Times New Roman" panose="02020603050405020304"/>
                <a:cs typeface="Times New Roman" panose="02020603050405020304"/>
              </a:rPr>
              <a:t>include </a:t>
            </a:r>
            <a:r>
              <a:rPr sz="2650" b="1" i="1" spc="-85" dirty="0">
                <a:solidFill>
                  <a:srgbClr val="CC3300"/>
                </a:solidFill>
                <a:latin typeface="Times New Roman" panose="02020603050405020304"/>
                <a:cs typeface="Times New Roman" panose="02020603050405020304"/>
              </a:rPr>
              <a:t>Polling </a:t>
            </a:r>
            <a:r>
              <a:rPr sz="2650" spc="-150" dirty="0">
                <a:latin typeface="Times New Roman" panose="02020603050405020304"/>
                <a:cs typeface="Times New Roman" panose="02020603050405020304"/>
              </a:rPr>
              <a:t>such </a:t>
            </a:r>
            <a:r>
              <a:rPr sz="2650" spc="-160" dirty="0">
                <a:latin typeface="Times New Roman" panose="02020603050405020304"/>
                <a:cs typeface="Times New Roman" panose="02020603050405020304"/>
              </a:rPr>
              <a:t>devices </a:t>
            </a:r>
            <a:r>
              <a:rPr sz="2650" spc="-220" dirty="0">
                <a:latin typeface="Times New Roman" panose="02020603050405020304"/>
                <a:cs typeface="Times New Roman" panose="02020603050405020304"/>
              </a:rPr>
              <a:t>as</a:t>
            </a:r>
            <a:r>
              <a:rPr sz="265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50" spc="-140" dirty="0">
                <a:latin typeface="Times New Roman" panose="02020603050405020304"/>
                <a:cs typeface="Times New Roman" panose="02020603050405020304"/>
              </a:rPr>
              <a:t>well</a:t>
            </a:r>
            <a:endParaRPr sz="265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76966" y="698996"/>
            <a:ext cx="454533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35" dirty="0"/>
              <a:t>1. </a:t>
            </a:r>
            <a:r>
              <a:rPr spc="-40" dirty="0"/>
              <a:t>Synchronous</a:t>
            </a:r>
            <a:r>
              <a:rPr spc="-420" dirty="0"/>
              <a:t> </a:t>
            </a:r>
            <a:r>
              <a:rPr spc="-215" dirty="0"/>
              <a:t>I/O</a:t>
            </a:r>
            <a:endParaRPr spc="-215" dirty="0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790"/>
              </a:lnSpc>
            </a:pPr>
            <a:fld id="{81D60167-4931-47E6-BA6A-407CBD079E47}" type="slidenum">
              <a:rPr spc="20" dirty="0"/>
            </a:fld>
            <a:endParaRPr spc="20" dirty="0"/>
          </a:p>
        </p:txBody>
      </p:sp>
      <p:sp>
        <p:nvSpPr>
          <p:cNvPr id="3" name="object 3"/>
          <p:cNvSpPr txBox="1"/>
          <p:nvPr/>
        </p:nvSpPr>
        <p:spPr>
          <a:xfrm>
            <a:off x="1093655" y="1688136"/>
            <a:ext cx="8007984" cy="35528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12420" marR="186690" indent="-300355">
              <a:lnSpc>
                <a:spcPct val="101000"/>
              </a:lnSpc>
              <a:spcBef>
                <a:spcPts val="95"/>
              </a:spcBef>
              <a:buClr>
                <a:srgbClr val="D34816"/>
              </a:buClr>
              <a:buSzPct val="85000"/>
              <a:buFont typeface="Webdings" panose="05030102010509060703"/>
              <a:buChar char=""/>
              <a:tabLst>
                <a:tab pos="313055" algn="l"/>
              </a:tabLst>
            </a:pPr>
            <a:r>
              <a:rPr sz="3050" spc="-215" dirty="0">
                <a:latin typeface="Times New Roman" panose="02020603050405020304"/>
                <a:cs typeface="Times New Roman" panose="02020603050405020304"/>
              </a:rPr>
              <a:t>If </a:t>
            </a:r>
            <a:r>
              <a:rPr sz="3050" spc="-80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3050" spc="-155" dirty="0">
                <a:latin typeface="Times New Roman" panose="02020603050405020304"/>
                <a:cs typeface="Times New Roman" panose="02020603050405020304"/>
              </a:rPr>
              <a:t>CPU </a:t>
            </a:r>
            <a:r>
              <a:rPr sz="3050" spc="-235" dirty="0">
                <a:latin typeface="Times New Roman" panose="02020603050405020304"/>
                <a:cs typeface="Times New Roman" panose="02020603050405020304"/>
              </a:rPr>
              <a:t>always </a:t>
            </a:r>
            <a:r>
              <a:rPr sz="3050" spc="-204" dirty="0">
                <a:latin typeface="Times New Roman" panose="02020603050405020304"/>
                <a:cs typeface="Times New Roman" panose="02020603050405020304"/>
              </a:rPr>
              <a:t>has </a:t>
            </a:r>
            <a:r>
              <a:rPr sz="3050" spc="-35" dirty="0">
                <a:latin typeface="Times New Roman" panose="02020603050405020304"/>
                <a:cs typeface="Times New Roman" panose="02020603050405020304"/>
              </a:rPr>
              <a:t>to </a:t>
            </a:r>
            <a:r>
              <a:rPr sz="3050" spc="-130" dirty="0">
                <a:latin typeface="Times New Roman" panose="02020603050405020304"/>
                <a:cs typeface="Times New Roman" panose="02020603050405020304"/>
              </a:rPr>
              <a:t>wait </a:t>
            </a:r>
            <a:r>
              <a:rPr sz="3050" spc="-95" dirty="0">
                <a:latin typeface="Times New Roman" panose="02020603050405020304"/>
                <a:cs typeface="Times New Roman" panose="02020603050405020304"/>
              </a:rPr>
              <a:t>for </a:t>
            </a:r>
            <a:r>
              <a:rPr sz="3050" spc="-80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3050" spc="175" dirty="0">
                <a:latin typeface="Times New Roman" panose="02020603050405020304"/>
                <a:cs typeface="Times New Roman" panose="02020603050405020304"/>
              </a:rPr>
              <a:t>I/O </a:t>
            </a:r>
            <a:r>
              <a:rPr sz="3050" spc="-110" dirty="0">
                <a:latin typeface="Times New Roman" panose="02020603050405020304"/>
                <a:cs typeface="Times New Roman" panose="02020603050405020304"/>
              </a:rPr>
              <a:t>completion  </a:t>
            </a:r>
            <a:r>
              <a:rPr sz="3050" spc="-85" dirty="0">
                <a:latin typeface="Times New Roman" panose="02020603050405020304"/>
                <a:cs typeface="Times New Roman" panose="02020603050405020304"/>
              </a:rPr>
              <a:t>then </a:t>
            </a:r>
            <a:r>
              <a:rPr sz="3050" spc="-80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3050" spc="-100" dirty="0">
                <a:latin typeface="Times New Roman" panose="02020603050405020304"/>
                <a:cs typeface="Times New Roman" panose="02020603050405020304"/>
              </a:rPr>
              <a:t>number </a:t>
            </a:r>
            <a:r>
              <a:rPr sz="3050" spc="-165" dirty="0">
                <a:latin typeface="Times New Roman" panose="02020603050405020304"/>
                <a:cs typeface="Times New Roman" panose="02020603050405020304"/>
              </a:rPr>
              <a:t>of </a:t>
            </a:r>
            <a:r>
              <a:rPr sz="3050" spc="-120" dirty="0">
                <a:latin typeface="Times New Roman" panose="02020603050405020304"/>
                <a:cs typeface="Times New Roman" panose="02020603050405020304"/>
              </a:rPr>
              <a:t>outstanding </a:t>
            </a:r>
            <a:r>
              <a:rPr sz="3050" spc="185" dirty="0">
                <a:latin typeface="Times New Roman" panose="02020603050405020304"/>
                <a:cs typeface="Times New Roman" panose="02020603050405020304"/>
              </a:rPr>
              <a:t>I/O </a:t>
            </a:r>
            <a:r>
              <a:rPr sz="3050" spc="-110" dirty="0">
                <a:latin typeface="Times New Roman" panose="02020603050405020304"/>
                <a:cs typeface="Times New Roman" panose="02020603050405020304"/>
              </a:rPr>
              <a:t>requests</a:t>
            </a:r>
            <a:r>
              <a:rPr sz="3050" spc="-3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50" spc="-254" dirty="0">
                <a:latin typeface="Times New Roman" panose="02020603050405020304"/>
                <a:cs typeface="Times New Roman" panose="02020603050405020304"/>
              </a:rPr>
              <a:t>is?</a:t>
            </a:r>
            <a:endParaRPr sz="3050">
              <a:latin typeface="Times New Roman" panose="02020603050405020304"/>
              <a:cs typeface="Times New Roman" panose="02020603050405020304"/>
            </a:endParaRPr>
          </a:p>
          <a:p>
            <a:pPr marL="364490">
              <a:lnSpc>
                <a:spcPct val="100000"/>
              </a:lnSpc>
              <a:spcBef>
                <a:spcPts val="510"/>
              </a:spcBef>
            </a:pPr>
            <a:r>
              <a:rPr sz="2250" spc="-1010" dirty="0">
                <a:solidFill>
                  <a:srgbClr val="9A2D1F"/>
                </a:solidFill>
                <a:latin typeface="Webdings" panose="05030102010509060703"/>
                <a:cs typeface="Webdings" panose="05030102010509060703"/>
              </a:rPr>
              <a:t></a:t>
            </a:r>
            <a:r>
              <a:rPr sz="2250" spc="165" dirty="0">
                <a:solidFill>
                  <a:srgbClr val="9A2D1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50" spc="-160" dirty="0">
                <a:latin typeface="Times New Roman" panose="02020603050405020304"/>
                <a:cs typeface="Times New Roman" panose="02020603050405020304"/>
              </a:rPr>
              <a:t>Exactly</a:t>
            </a:r>
            <a:r>
              <a:rPr sz="2650" spc="-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50" spc="-70" dirty="0">
                <a:latin typeface="Times New Roman" panose="02020603050405020304"/>
                <a:cs typeface="Times New Roman" panose="02020603050405020304"/>
              </a:rPr>
              <a:t>One</a:t>
            </a:r>
            <a:endParaRPr sz="2650">
              <a:latin typeface="Times New Roman" panose="02020603050405020304"/>
              <a:cs typeface="Times New Roman" panose="02020603050405020304"/>
            </a:endParaRPr>
          </a:p>
          <a:p>
            <a:pPr marL="312420" marR="34290" indent="-300355">
              <a:lnSpc>
                <a:spcPct val="101000"/>
              </a:lnSpc>
              <a:spcBef>
                <a:spcPts val="580"/>
              </a:spcBef>
              <a:buClr>
                <a:srgbClr val="D34816"/>
              </a:buClr>
              <a:buSzPct val="85000"/>
              <a:buFont typeface="Webdings" panose="05030102010509060703"/>
              <a:buChar char=""/>
              <a:tabLst>
                <a:tab pos="313055" algn="l"/>
              </a:tabLst>
            </a:pPr>
            <a:r>
              <a:rPr sz="3050" spc="-150" dirty="0">
                <a:latin typeface="Times New Roman" panose="02020603050405020304"/>
                <a:cs typeface="Times New Roman" panose="02020603050405020304"/>
              </a:rPr>
              <a:t>So, </a:t>
            </a:r>
            <a:r>
              <a:rPr sz="3050" spc="-135" dirty="0">
                <a:latin typeface="Times New Roman" panose="02020603050405020304"/>
                <a:cs typeface="Times New Roman" panose="02020603050405020304"/>
              </a:rPr>
              <a:t>whenever </a:t>
            </a:r>
            <a:r>
              <a:rPr sz="3050" spc="-80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3050" spc="185" dirty="0">
                <a:latin typeface="Times New Roman" panose="02020603050405020304"/>
                <a:cs typeface="Times New Roman" panose="02020603050405020304"/>
              </a:rPr>
              <a:t>I/O </a:t>
            </a:r>
            <a:r>
              <a:rPr sz="3050" spc="-105" dirty="0">
                <a:latin typeface="Times New Roman" panose="02020603050405020304"/>
                <a:cs typeface="Times New Roman" panose="02020603050405020304"/>
              </a:rPr>
              <a:t>complete </a:t>
            </a:r>
            <a:r>
              <a:rPr sz="3050" spc="-35" dirty="0">
                <a:latin typeface="Times New Roman" panose="02020603050405020304"/>
                <a:cs typeface="Times New Roman" panose="02020603050405020304"/>
              </a:rPr>
              <a:t>interrupt </a:t>
            </a:r>
            <a:r>
              <a:rPr sz="3050" spc="-185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3050" spc="-4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50" spc="-110" dirty="0">
                <a:latin typeface="Times New Roman" panose="02020603050405020304"/>
                <a:cs typeface="Times New Roman" panose="02020603050405020304"/>
              </a:rPr>
              <a:t>generated  </a:t>
            </a:r>
            <a:r>
              <a:rPr sz="3050" spc="-80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3050" spc="-185" dirty="0">
                <a:latin typeface="Times New Roman" panose="02020603050405020304"/>
                <a:cs typeface="Times New Roman" panose="02020603050405020304"/>
              </a:rPr>
              <a:t>OS </a:t>
            </a:r>
            <a:r>
              <a:rPr sz="3050" spc="-175" dirty="0">
                <a:latin typeface="Times New Roman" panose="02020603050405020304"/>
                <a:cs typeface="Times New Roman" panose="02020603050405020304"/>
              </a:rPr>
              <a:t>knows </a:t>
            </a:r>
            <a:r>
              <a:rPr sz="3050" spc="-80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3050" spc="-114" dirty="0">
                <a:latin typeface="Times New Roman" panose="02020603050405020304"/>
                <a:cs typeface="Times New Roman" panose="02020603050405020304"/>
              </a:rPr>
              <a:t>source</a:t>
            </a:r>
            <a:r>
              <a:rPr sz="3050" spc="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50" spc="-155" dirty="0">
                <a:latin typeface="Times New Roman" panose="02020603050405020304"/>
                <a:cs typeface="Times New Roman" panose="02020603050405020304"/>
              </a:rPr>
              <a:t>device</a:t>
            </a:r>
            <a:endParaRPr sz="3050">
              <a:latin typeface="Times New Roman" panose="02020603050405020304"/>
              <a:cs typeface="Times New Roman" panose="02020603050405020304"/>
            </a:endParaRPr>
          </a:p>
          <a:p>
            <a:pPr marL="312420" indent="-300355">
              <a:lnSpc>
                <a:spcPct val="100000"/>
              </a:lnSpc>
              <a:spcBef>
                <a:spcPts val="700"/>
              </a:spcBef>
              <a:buClr>
                <a:srgbClr val="D34816"/>
              </a:buClr>
              <a:buSzPct val="85000"/>
              <a:buFont typeface="Webdings" panose="05030102010509060703"/>
              <a:buChar char=""/>
              <a:tabLst>
                <a:tab pos="313055" algn="l"/>
              </a:tabLst>
            </a:pPr>
            <a:r>
              <a:rPr sz="3050" spc="-185" dirty="0">
                <a:latin typeface="Times New Roman" panose="02020603050405020304"/>
                <a:cs typeface="Times New Roman" panose="02020603050405020304"/>
              </a:rPr>
              <a:t>Drawback?</a:t>
            </a:r>
            <a:endParaRPr sz="3050">
              <a:latin typeface="Times New Roman" panose="02020603050405020304"/>
              <a:cs typeface="Times New Roman" panose="02020603050405020304"/>
            </a:endParaRPr>
          </a:p>
          <a:p>
            <a:pPr marL="312420" indent="-300355">
              <a:lnSpc>
                <a:spcPct val="100000"/>
              </a:lnSpc>
              <a:spcBef>
                <a:spcPts val="695"/>
              </a:spcBef>
              <a:buClr>
                <a:srgbClr val="D34816"/>
              </a:buClr>
              <a:buSzPct val="85000"/>
              <a:buFont typeface="Webdings" panose="05030102010509060703"/>
              <a:buChar char=""/>
              <a:tabLst>
                <a:tab pos="313055" algn="l"/>
              </a:tabLst>
            </a:pPr>
            <a:r>
              <a:rPr sz="3050" spc="-155" dirty="0">
                <a:latin typeface="Times New Roman" panose="02020603050405020304"/>
                <a:cs typeface="Times New Roman" panose="02020603050405020304"/>
              </a:rPr>
              <a:t>Excludes </a:t>
            </a:r>
            <a:r>
              <a:rPr sz="3050" spc="-75" dirty="0">
                <a:latin typeface="Times New Roman" panose="02020603050405020304"/>
                <a:cs typeface="Times New Roman" panose="02020603050405020304"/>
              </a:rPr>
              <a:t>concurrent </a:t>
            </a:r>
            <a:r>
              <a:rPr sz="3050" spc="175" dirty="0">
                <a:latin typeface="Times New Roman" panose="02020603050405020304"/>
                <a:cs typeface="Times New Roman" panose="02020603050405020304"/>
              </a:rPr>
              <a:t>I/O </a:t>
            </a:r>
            <a:r>
              <a:rPr sz="3050" spc="-110" dirty="0">
                <a:latin typeface="Times New Roman" panose="02020603050405020304"/>
                <a:cs typeface="Times New Roman" panose="02020603050405020304"/>
              </a:rPr>
              <a:t>operations </a:t>
            </a:r>
            <a:r>
              <a:rPr sz="3050" spc="-35" dirty="0">
                <a:latin typeface="Times New Roman" panose="02020603050405020304"/>
                <a:cs typeface="Times New Roman" panose="02020603050405020304"/>
              </a:rPr>
              <a:t>to </a:t>
            </a:r>
            <a:r>
              <a:rPr sz="3050" spc="-160" dirty="0">
                <a:latin typeface="Times New Roman" panose="02020603050405020304"/>
                <a:cs typeface="Times New Roman" panose="02020603050405020304"/>
              </a:rPr>
              <a:t>several</a:t>
            </a:r>
            <a:r>
              <a:rPr sz="3050" spc="-2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50" spc="-170" dirty="0">
                <a:latin typeface="Times New Roman" panose="02020603050405020304"/>
                <a:cs typeface="Times New Roman" panose="02020603050405020304"/>
              </a:rPr>
              <a:t>devices</a:t>
            </a:r>
            <a:endParaRPr sz="305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90575" y="7063255"/>
            <a:ext cx="241300" cy="2597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500" spc="10" dirty="0">
                <a:latin typeface="Arial" panose="020B0604020202020204"/>
                <a:cs typeface="Arial" panose="020B0604020202020204"/>
              </a:rPr>
              <a:t>3</a:t>
            </a:r>
            <a:r>
              <a:rPr sz="1500" spc="20" dirty="0">
                <a:latin typeface="Arial" panose="020B0604020202020204"/>
                <a:cs typeface="Arial" panose="020B0604020202020204"/>
              </a:rPr>
              <a:t>5</a:t>
            </a:r>
            <a:endParaRPr sz="150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2755264" y="1360805"/>
            <a:ext cx="3709670" cy="683260"/>
            <a:chOff x="2755264" y="1360805"/>
            <a:chExt cx="3709670" cy="683260"/>
          </a:xfrm>
        </p:grpSpPr>
        <p:sp>
          <p:nvSpPr>
            <p:cNvPr id="4" name="object 4"/>
            <p:cNvSpPr/>
            <p:nvPr/>
          </p:nvSpPr>
          <p:spPr>
            <a:xfrm>
              <a:off x="2766060" y="1360932"/>
              <a:ext cx="0" cy="10795"/>
            </a:xfrm>
            <a:custGeom>
              <a:avLst/>
              <a:gdLst/>
              <a:ahLst/>
              <a:cxnLst/>
              <a:rect l="l" t="t" r="r" b="b"/>
              <a:pathLst>
                <a:path h="10794">
                  <a:moveTo>
                    <a:pt x="0" y="0"/>
                  </a:moveTo>
                  <a:lnTo>
                    <a:pt x="0" y="10667"/>
                  </a:lnTo>
                </a:path>
              </a:pathLst>
            </a:custGeom>
            <a:ln w="3175">
              <a:solidFill>
                <a:srgbClr val="E8E4DB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2766059" y="1371600"/>
              <a:ext cx="3688079" cy="661670"/>
            </a:xfrm>
            <a:custGeom>
              <a:avLst/>
              <a:gdLst/>
              <a:ahLst/>
              <a:cxnLst/>
              <a:rect l="l" t="t" r="r" b="b"/>
              <a:pathLst>
                <a:path w="3688079" h="661669">
                  <a:moveTo>
                    <a:pt x="3688080" y="661415"/>
                  </a:moveTo>
                  <a:lnTo>
                    <a:pt x="0" y="661415"/>
                  </a:lnTo>
                  <a:lnTo>
                    <a:pt x="0" y="0"/>
                  </a:lnTo>
                </a:path>
              </a:pathLst>
            </a:custGeom>
            <a:ln w="21336">
              <a:solidFill>
                <a:srgbClr val="E8E4DB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2766059" y="1371600"/>
              <a:ext cx="3688079" cy="661670"/>
            </a:xfrm>
            <a:custGeom>
              <a:avLst/>
              <a:gdLst/>
              <a:ahLst/>
              <a:cxnLst/>
              <a:rect l="l" t="t" r="r" b="b"/>
              <a:pathLst>
                <a:path w="3688079" h="661669">
                  <a:moveTo>
                    <a:pt x="3688080" y="661415"/>
                  </a:moveTo>
                  <a:lnTo>
                    <a:pt x="0" y="661415"/>
                  </a:lnTo>
                  <a:lnTo>
                    <a:pt x="0" y="0"/>
                  </a:lnTo>
                  <a:lnTo>
                    <a:pt x="3688080" y="0"/>
                  </a:lnTo>
                  <a:lnTo>
                    <a:pt x="3688080" y="661415"/>
                  </a:lnTo>
                  <a:close/>
                </a:path>
              </a:pathLst>
            </a:custGeom>
            <a:solidFill>
              <a:srgbClr val="CC99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2766059" y="1371600"/>
              <a:ext cx="3688079" cy="661670"/>
            </a:xfrm>
            <a:custGeom>
              <a:avLst/>
              <a:gdLst/>
              <a:ahLst/>
              <a:cxnLst/>
              <a:rect l="l" t="t" r="r" b="b"/>
              <a:pathLst>
                <a:path w="3688079" h="661669">
                  <a:moveTo>
                    <a:pt x="0" y="0"/>
                  </a:moveTo>
                  <a:lnTo>
                    <a:pt x="3688080" y="0"/>
                  </a:lnTo>
                  <a:lnTo>
                    <a:pt x="3688080" y="661415"/>
                  </a:lnTo>
                  <a:lnTo>
                    <a:pt x="0" y="661415"/>
                  </a:lnTo>
                  <a:lnTo>
                    <a:pt x="0" y="0"/>
                  </a:lnTo>
                  <a:close/>
                </a:path>
              </a:pathLst>
            </a:custGeom>
            <a:ln w="21336">
              <a:solidFill>
                <a:srgbClr val="E8E4DB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3148070" y="1403110"/>
            <a:ext cx="2924175" cy="5626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92835" marR="5080" indent="-1080770">
              <a:lnSpc>
                <a:spcPct val="101000"/>
              </a:lnSpc>
              <a:spcBef>
                <a:spcPts val="100"/>
              </a:spcBef>
            </a:pPr>
            <a:r>
              <a:rPr sz="1750" spc="5" dirty="0">
                <a:solidFill>
                  <a:srgbClr val="333333"/>
                </a:solidFill>
                <a:latin typeface="Arial" panose="020B0604020202020204"/>
                <a:cs typeface="Arial" panose="020B0604020202020204"/>
              </a:rPr>
              <a:t>Issues Read command to</a:t>
            </a:r>
            <a:r>
              <a:rPr sz="1750" spc="-130" dirty="0">
                <a:solidFill>
                  <a:srgbClr val="333333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750" spc="5" dirty="0">
                <a:solidFill>
                  <a:srgbClr val="333333"/>
                </a:solidFill>
                <a:latin typeface="Arial" panose="020B0604020202020204"/>
                <a:cs typeface="Arial" panose="020B0604020202020204"/>
              </a:rPr>
              <a:t>I/O  module</a:t>
            </a:r>
            <a:endParaRPr sz="175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2755264" y="2395601"/>
            <a:ext cx="3709670" cy="412115"/>
            <a:chOff x="2755264" y="2395601"/>
            <a:chExt cx="3709670" cy="412115"/>
          </a:xfrm>
        </p:grpSpPr>
        <p:sp>
          <p:nvSpPr>
            <p:cNvPr id="10" name="object 10"/>
            <p:cNvSpPr/>
            <p:nvPr/>
          </p:nvSpPr>
          <p:spPr>
            <a:xfrm>
              <a:off x="2766060" y="2395728"/>
              <a:ext cx="0" cy="10795"/>
            </a:xfrm>
            <a:custGeom>
              <a:avLst/>
              <a:gdLst/>
              <a:ahLst/>
              <a:cxnLst/>
              <a:rect l="l" t="t" r="r" b="b"/>
              <a:pathLst>
                <a:path h="10794">
                  <a:moveTo>
                    <a:pt x="0" y="0"/>
                  </a:moveTo>
                  <a:lnTo>
                    <a:pt x="0" y="10667"/>
                  </a:lnTo>
                </a:path>
              </a:pathLst>
            </a:custGeom>
            <a:ln w="3175">
              <a:solidFill>
                <a:srgbClr val="E8E4DB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2766059" y="2406396"/>
              <a:ext cx="3688079" cy="390525"/>
            </a:xfrm>
            <a:custGeom>
              <a:avLst/>
              <a:gdLst/>
              <a:ahLst/>
              <a:cxnLst/>
              <a:rect l="l" t="t" r="r" b="b"/>
              <a:pathLst>
                <a:path w="3688079" h="390525">
                  <a:moveTo>
                    <a:pt x="3688080" y="390143"/>
                  </a:moveTo>
                  <a:lnTo>
                    <a:pt x="0" y="390144"/>
                  </a:lnTo>
                  <a:lnTo>
                    <a:pt x="0" y="0"/>
                  </a:lnTo>
                </a:path>
              </a:pathLst>
            </a:custGeom>
            <a:ln w="21336">
              <a:solidFill>
                <a:srgbClr val="E8E4DB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2766059" y="2406396"/>
              <a:ext cx="3688079" cy="390525"/>
            </a:xfrm>
            <a:custGeom>
              <a:avLst/>
              <a:gdLst/>
              <a:ahLst/>
              <a:cxnLst/>
              <a:rect l="l" t="t" r="r" b="b"/>
              <a:pathLst>
                <a:path w="3688079" h="390525">
                  <a:moveTo>
                    <a:pt x="3688080" y="390144"/>
                  </a:moveTo>
                  <a:lnTo>
                    <a:pt x="0" y="390144"/>
                  </a:lnTo>
                  <a:lnTo>
                    <a:pt x="0" y="0"/>
                  </a:lnTo>
                  <a:lnTo>
                    <a:pt x="3688080" y="0"/>
                  </a:lnTo>
                  <a:lnTo>
                    <a:pt x="3688080" y="390144"/>
                  </a:lnTo>
                  <a:close/>
                </a:path>
              </a:pathLst>
            </a:custGeom>
            <a:solidFill>
              <a:srgbClr val="CC99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2766059" y="2406396"/>
              <a:ext cx="3688079" cy="390525"/>
            </a:xfrm>
            <a:custGeom>
              <a:avLst/>
              <a:gdLst/>
              <a:ahLst/>
              <a:cxnLst/>
              <a:rect l="l" t="t" r="r" b="b"/>
              <a:pathLst>
                <a:path w="3688079" h="390525">
                  <a:moveTo>
                    <a:pt x="0" y="0"/>
                  </a:moveTo>
                  <a:lnTo>
                    <a:pt x="3688080" y="0"/>
                  </a:lnTo>
                  <a:lnTo>
                    <a:pt x="3688080" y="390144"/>
                  </a:lnTo>
                  <a:lnTo>
                    <a:pt x="0" y="390144"/>
                  </a:lnTo>
                  <a:lnTo>
                    <a:pt x="0" y="0"/>
                  </a:lnTo>
                  <a:close/>
                </a:path>
              </a:pathLst>
            </a:custGeom>
            <a:ln w="21336">
              <a:solidFill>
                <a:srgbClr val="E8E4DB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3263912" y="2436391"/>
            <a:ext cx="2693035" cy="29464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750" spc="5" dirty="0">
                <a:solidFill>
                  <a:srgbClr val="333333"/>
                </a:solidFill>
                <a:latin typeface="Arial" panose="020B0604020202020204"/>
                <a:cs typeface="Arial" panose="020B0604020202020204"/>
              </a:rPr>
              <a:t>Read status </a:t>
            </a:r>
            <a:r>
              <a:rPr sz="1750" spc="-5" dirty="0">
                <a:solidFill>
                  <a:srgbClr val="333333"/>
                </a:solidFill>
                <a:latin typeface="Arial" panose="020B0604020202020204"/>
                <a:cs typeface="Arial" panose="020B0604020202020204"/>
              </a:rPr>
              <a:t>of </a:t>
            </a:r>
            <a:r>
              <a:rPr sz="1750" spc="5" dirty="0">
                <a:solidFill>
                  <a:srgbClr val="333333"/>
                </a:solidFill>
                <a:latin typeface="Arial" panose="020B0604020202020204"/>
                <a:cs typeface="Arial" panose="020B0604020202020204"/>
              </a:rPr>
              <a:t>I/O</a:t>
            </a:r>
            <a:r>
              <a:rPr sz="1750" spc="430" dirty="0">
                <a:solidFill>
                  <a:srgbClr val="333333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750" spc="5" dirty="0">
                <a:solidFill>
                  <a:srgbClr val="333333"/>
                </a:solidFill>
                <a:latin typeface="Arial" panose="020B0604020202020204"/>
                <a:cs typeface="Arial" panose="020B0604020202020204"/>
              </a:rPr>
              <a:t>module</a:t>
            </a:r>
            <a:endParaRPr sz="175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2755264" y="4680077"/>
            <a:ext cx="3709670" cy="412115"/>
            <a:chOff x="2755264" y="4680077"/>
            <a:chExt cx="3709670" cy="412115"/>
          </a:xfrm>
        </p:grpSpPr>
        <p:sp>
          <p:nvSpPr>
            <p:cNvPr id="16" name="object 16"/>
            <p:cNvSpPr/>
            <p:nvPr/>
          </p:nvSpPr>
          <p:spPr>
            <a:xfrm>
              <a:off x="2766060" y="4680204"/>
              <a:ext cx="0" cy="10795"/>
            </a:xfrm>
            <a:custGeom>
              <a:avLst/>
              <a:gdLst/>
              <a:ahLst/>
              <a:cxnLst/>
              <a:rect l="l" t="t" r="r" b="b"/>
              <a:pathLst>
                <a:path h="10795">
                  <a:moveTo>
                    <a:pt x="0" y="0"/>
                  </a:moveTo>
                  <a:lnTo>
                    <a:pt x="0" y="10668"/>
                  </a:lnTo>
                </a:path>
              </a:pathLst>
            </a:custGeom>
            <a:ln w="3175">
              <a:solidFill>
                <a:srgbClr val="E8E4DB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2766059" y="4690872"/>
              <a:ext cx="3688079" cy="390525"/>
            </a:xfrm>
            <a:custGeom>
              <a:avLst/>
              <a:gdLst/>
              <a:ahLst/>
              <a:cxnLst/>
              <a:rect l="l" t="t" r="r" b="b"/>
              <a:pathLst>
                <a:path w="3688079" h="390525">
                  <a:moveTo>
                    <a:pt x="3688080" y="390143"/>
                  </a:moveTo>
                  <a:lnTo>
                    <a:pt x="0" y="390144"/>
                  </a:lnTo>
                  <a:lnTo>
                    <a:pt x="0" y="0"/>
                  </a:lnTo>
                </a:path>
              </a:pathLst>
            </a:custGeom>
            <a:ln w="21336">
              <a:solidFill>
                <a:srgbClr val="E8E4DB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2766059" y="4690872"/>
              <a:ext cx="3688079" cy="390525"/>
            </a:xfrm>
            <a:custGeom>
              <a:avLst/>
              <a:gdLst/>
              <a:ahLst/>
              <a:cxnLst/>
              <a:rect l="l" t="t" r="r" b="b"/>
              <a:pathLst>
                <a:path w="3688079" h="390525">
                  <a:moveTo>
                    <a:pt x="3688080" y="390144"/>
                  </a:moveTo>
                  <a:lnTo>
                    <a:pt x="0" y="390144"/>
                  </a:lnTo>
                  <a:lnTo>
                    <a:pt x="0" y="0"/>
                  </a:lnTo>
                  <a:lnTo>
                    <a:pt x="3688080" y="0"/>
                  </a:lnTo>
                  <a:lnTo>
                    <a:pt x="3688080" y="390144"/>
                  </a:lnTo>
                  <a:close/>
                </a:path>
              </a:pathLst>
            </a:custGeom>
            <a:solidFill>
              <a:srgbClr val="CC99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2766059" y="4690872"/>
              <a:ext cx="3688079" cy="390525"/>
            </a:xfrm>
            <a:custGeom>
              <a:avLst/>
              <a:gdLst/>
              <a:ahLst/>
              <a:cxnLst/>
              <a:rect l="l" t="t" r="r" b="b"/>
              <a:pathLst>
                <a:path w="3688079" h="390525">
                  <a:moveTo>
                    <a:pt x="0" y="0"/>
                  </a:moveTo>
                  <a:lnTo>
                    <a:pt x="3688080" y="0"/>
                  </a:lnTo>
                  <a:lnTo>
                    <a:pt x="3688080" y="390144"/>
                  </a:lnTo>
                  <a:lnTo>
                    <a:pt x="0" y="390144"/>
                  </a:lnTo>
                  <a:lnTo>
                    <a:pt x="0" y="0"/>
                  </a:lnTo>
                  <a:close/>
                </a:path>
              </a:pathLst>
            </a:custGeom>
            <a:ln w="21336">
              <a:solidFill>
                <a:srgbClr val="E8E4DB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0" name="object 20"/>
          <p:cNvSpPr txBox="1"/>
          <p:nvPr/>
        </p:nvSpPr>
        <p:spPr>
          <a:xfrm>
            <a:off x="2766060" y="4720853"/>
            <a:ext cx="3677920" cy="29464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6350" algn="ctr">
              <a:lnSpc>
                <a:spcPct val="100000"/>
              </a:lnSpc>
              <a:spcBef>
                <a:spcPts val="110"/>
              </a:spcBef>
              <a:tabLst>
                <a:tab pos="2087245" algn="l"/>
              </a:tabLst>
            </a:pPr>
            <a:r>
              <a:rPr sz="1750" spc="5" dirty="0">
                <a:solidFill>
                  <a:srgbClr val="333333"/>
                </a:solidFill>
                <a:latin typeface="Arial" panose="020B0604020202020204"/>
                <a:cs typeface="Arial" panose="020B0604020202020204"/>
              </a:rPr>
              <a:t>Read word</a:t>
            </a:r>
            <a:r>
              <a:rPr sz="1750" spc="-25" dirty="0">
                <a:solidFill>
                  <a:srgbClr val="333333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750" spc="5" dirty="0">
                <a:solidFill>
                  <a:srgbClr val="333333"/>
                </a:solidFill>
                <a:latin typeface="Arial" panose="020B0604020202020204"/>
                <a:cs typeface="Arial" panose="020B0604020202020204"/>
              </a:rPr>
              <a:t>from I/O	</a:t>
            </a:r>
            <a:r>
              <a:rPr sz="1750" dirty="0">
                <a:solidFill>
                  <a:srgbClr val="333333"/>
                </a:solidFill>
                <a:latin typeface="Arial" panose="020B0604020202020204"/>
                <a:cs typeface="Arial" panose="020B0604020202020204"/>
              </a:rPr>
              <a:t>module</a:t>
            </a:r>
            <a:endParaRPr sz="175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2755264" y="5518277"/>
            <a:ext cx="3709670" cy="412115"/>
            <a:chOff x="2755264" y="5518277"/>
            <a:chExt cx="3709670" cy="412115"/>
          </a:xfrm>
        </p:grpSpPr>
        <p:sp>
          <p:nvSpPr>
            <p:cNvPr id="22" name="object 22"/>
            <p:cNvSpPr/>
            <p:nvPr/>
          </p:nvSpPr>
          <p:spPr>
            <a:xfrm>
              <a:off x="2766060" y="5518404"/>
              <a:ext cx="0" cy="10795"/>
            </a:xfrm>
            <a:custGeom>
              <a:avLst/>
              <a:gdLst/>
              <a:ahLst/>
              <a:cxnLst/>
              <a:rect l="l" t="t" r="r" b="b"/>
              <a:pathLst>
                <a:path h="10795">
                  <a:moveTo>
                    <a:pt x="0" y="0"/>
                  </a:moveTo>
                  <a:lnTo>
                    <a:pt x="0" y="10668"/>
                  </a:lnTo>
                </a:path>
              </a:pathLst>
            </a:custGeom>
            <a:ln w="3175">
              <a:solidFill>
                <a:srgbClr val="E8E4DB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2766059" y="5529072"/>
              <a:ext cx="3688079" cy="390525"/>
            </a:xfrm>
            <a:custGeom>
              <a:avLst/>
              <a:gdLst/>
              <a:ahLst/>
              <a:cxnLst/>
              <a:rect l="l" t="t" r="r" b="b"/>
              <a:pathLst>
                <a:path w="3688079" h="390525">
                  <a:moveTo>
                    <a:pt x="3688080" y="390143"/>
                  </a:moveTo>
                  <a:lnTo>
                    <a:pt x="0" y="390144"/>
                  </a:lnTo>
                  <a:lnTo>
                    <a:pt x="0" y="0"/>
                  </a:lnTo>
                </a:path>
              </a:pathLst>
            </a:custGeom>
            <a:ln w="21336">
              <a:solidFill>
                <a:srgbClr val="E8E4DB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2766059" y="5529072"/>
              <a:ext cx="3688079" cy="390525"/>
            </a:xfrm>
            <a:custGeom>
              <a:avLst/>
              <a:gdLst/>
              <a:ahLst/>
              <a:cxnLst/>
              <a:rect l="l" t="t" r="r" b="b"/>
              <a:pathLst>
                <a:path w="3688079" h="390525">
                  <a:moveTo>
                    <a:pt x="3688080" y="390144"/>
                  </a:moveTo>
                  <a:lnTo>
                    <a:pt x="0" y="390144"/>
                  </a:lnTo>
                  <a:lnTo>
                    <a:pt x="0" y="0"/>
                  </a:lnTo>
                  <a:lnTo>
                    <a:pt x="3688080" y="0"/>
                  </a:lnTo>
                  <a:lnTo>
                    <a:pt x="3688080" y="390144"/>
                  </a:lnTo>
                  <a:close/>
                </a:path>
              </a:pathLst>
            </a:custGeom>
            <a:solidFill>
              <a:srgbClr val="CC99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2766059" y="5529072"/>
              <a:ext cx="3688079" cy="390525"/>
            </a:xfrm>
            <a:custGeom>
              <a:avLst/>
              <a:gdLst/>
              <a:ahLst/>
              <a:cxnLst/>
              <a:rect l="l" t="t" r="r" b="b"/>
              <a:pathLst>
                <a:path w="3688079" h="390525">
                  <a:moveTo>
                    <a:pt x="0" y="0"/>
                  </a:moveTo>
                  <a:lnTo>
                    <a:pt x="3688080" y="0"/>
                  </a:lnTo>
                  <a:lnTo>
                    <a:pt x="3688080" y="390144"/>
                  </a:lnTo>
                  <a:lnTo>
                    <a:pt x="0" y="390144"/>
                  </a:lnTo>
                  <a:lnTo>
                    <a:pt x="0" y="0"/>
                  </a:lnTo>
                  <a:close/>
                </a:path>
              </a:pathLst>
            </a:custGeom>
            <a:ln w="21336">
              <a:solidFill>
                <a:srgbClr val="E8E4DB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6" name="object 26"/>
          <p:cNvSpPr txBox="1"/>
          <p:nvPr/>
        </p:nvSpPr>
        <p:spPr>
          <a:xfrm>
            <a:off x="2766060" y="5558985"/>
            <a:ext cx="3677920" cy="29464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667385">
              <a:lnSpc>
                <a:spcPct val="100000"/>
              </a:lnSpc>
              <a:spcBef>
                <a:spcPts val="110"/>
              </a:spcBef>
            </a:pPr>
            <a:r>
              <a:rPr sz="1750" spc="-5" dirty="0">
                <a:solidFill>
                  <a:srgbClr val="333333"/>
                </a:solidFill>
                <a:latin typeface="Arial" panose="020B0604020202020204"/>
                <a:cs typeface="Arial" panose="020B0604020202020204"/>
              </a:rPr>
              <a:t>Write </a:t>
            </a:r>
            <a:r>
              <a:rPr sz="1750" spc="5" dirty="0">
                <a:solidFill>
                  <a:srgbClr val="333333"/>
                </a:solidFill>
                <a:latin typeface="Arial" panose="020B0604020202020204"/>
                <a:cs typeface="Arial" panose="020B0604020202020204"/>
              </a:rPr>
              <a:t>word into</a:t>
            </a:r>
            <a:r>
              <a:rPr sz="1750" spc="-50" dirty="0">
                <a:solidFill>
                  <a:srgbClr val="333333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750" spc="5" dirty="0">
                <a:solidFill>
                  <a:srgbClr val="333333"/>
                </a:solidFill>
                <a:latin typeface="Arial" panose="020B0604020202020204"/>
                <a:cs typeface="Arial" panose="020B0604020202020204"/>
              </a:rPr>
              <a:t>memory</a:t>
            </a:r>
            <a:endParaRPr sz="17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2510027" y="2560319"/>
            <a:ext cx="3032760" cy="2130552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 txBox="1"/>
          <p:nvPr/>
        </p:nvSpPr>
        <p:spPr>
          <a:xfrm>
            <a:off x="4362716" y="3512332"/>
            <a:ext cx="661670" cy="5626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1000"/>
              </a:lnSpc>
              <a:spcBef>
                <a:spcPts val="100"/>
              </a:spcBef>
            </a:pPr>
            <a:r>
              <a:rPr sz="1750" spc="5" dirty="0">
                <a:solidFill>
                  <a:srgbClr val="333333"/>
                </a:solidFill>
                <a:latin typeface="Arial" panose="020B0604020202020204"/>
                <a:cs typeface="Arial" panose="020B0604020202020204"/>
              </a:rPr>
              <a:t>C</a:t>
            </a:r>
            <a:r>
              <a:rPr sz="1750" spc="10" dirty="0">
                <a:solidFill>
                  <a:srgbClr val="333333"/>
                </a:solidFill>
                <a:latin typeface="Arial" panose="020B0604020202020204"/>
                <a:cs typeface="Arial" panose="020B0604020202020204"/>
              </a:rPr>
              <a:t>he</a:t>
            </a:r>
            <a:r>
              <a:rPr sz="1750" spc="-15" dirty="0">
                <a:solidFill>
                  <a:srgbClr val="333333"/>
                </a:solidFill>
                <a:latin typeface="Arial" panose="020B0604020202020204"/>
                <a:cs typeface="Arial" panose="020B0604020202020204"/>
              </a:rPr>
              <a:t>c</a:t>
            </a:r>
            <a:r>
              <a:rPr sz="1750" dirty="0">
                <a:solidFill>
                  <a:srgbClr val="333333"/>
                </a:solidFill>
                <a:latin typeface="Arial" panose="020B0604020202020204"/>
                <a:cs typeface="Arial" panose="020B0604020202020204"/>
              </a:rPr>
              <a:t>k  </a:t>
            </a:r>
            <a:r>
              <a:rPr sz="1750" spc="10" dirty="0">
                <a:solidFill>
                  <a:srgbClr val="333333"/>
                </a:solidFill>
                <a:latin typeface="Arial" panose="020B0604020202020204"/>
                <a:cs typeface="Arial" panose="020B0604020202020204"/>
              </a:rPr>
              <a:t>S</a:t>
            </a:r>
            <a:r>
              <a:rPr sz="1750" dirty="0">
                <a:solidFill>
                  <a:srgbClr val="333333"/>
                </a:solidFill>
                <a:latin typeface="Arial" panose="020B0604020202020204"/>
                <a:cs typeface="Arial" panose="020B0604020202020204"/>
              </a:rPr>
              <a:t>t</a:t>
            </a:r>
            <a:r>
              <a:rPr sz="1750" spc="-10" dirty="0">
                <a:solidFill>
                  <a:srgbClr val="333333"/>
                </a:solidFill>
                <a:latin typeface="Arial" panose="020B0604020202020204"/>
                <a:cs typeface="Arial" panose="020B0604020202020204"/>
              </a:rPr>
              <a:t>a</a:t>
            </a:r>
            <a:r>
              <a:rPr sz="1750" dirty="0">
                <a:solidFill>
                  <a:srgbClr val="333333"/>
                </a:solidFill>
                <a:latin typeface="Arial" panose="020B0604020202020204"/>
                <a:cs typeface="Arial" panose="020B0604020202020204"/>
              </a:rPr>
              <a:t>t</a:t>
            </a:r>
            <a:r>
              <a:rPr sz="1750" spc="10" dirty="0">
                <a:solidFill>
                  <a:srgbClr val="333333"/>
                </a:solidFill>
                <a:latin typeface="Arial" panose="020B0604020202020204"/>
                <a:cs typeface="Arial" panose="020B0604020202020204"/>
              </a:rPr>
              <a:t>u</a:t>
            </a:r>
            <a:r>
              <a:rPr sz="1750" spc="5" dirty="0">
                <a:solidFill>
                  <a:srgbClr val="333333"/>
                </a:solidFill>
                <a:latin typeface="Arial" panose="020B0604020202020204"/>
                <a:cs typeface="Arial" panose="020B0604020202020204"/>
              </a:rPr>
              <a:t>s</a:t>
            </a:r>
            <a:endParaRPr sz="175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3844925" y="6365621"/>
            <a:ext cx="1697989" cy="683260"/>
            <a:chOff x="3844925" y="6365621"/>
            <a:chExt cx="1697989" cy="683260"/>
          </a:xfrm>
        </p:grpSpPr>
        <p:sp>
          <p:nvSpPr>
            <p:cNvPr id="30" name="object 30"/>
            <p:cNvSpPr/>
            <p:nvPr/>
          </p:nvSpPr>
          <p:spPr>
            <a:xfrm>
              <a:off x="3855720" y="6376416"/>
              <a:ext cx="1676400" cy="660400"/>
            </a:xfrm>
            <a:custGeom>
              <a:avLst/>
              <a:gdLst/>
              <a:ahLst/>
              <a:cxnLst/>
              <a:rect l="l" t="t" r="r" b="b"/>
              <a:pathLst>
                <a:path w="1676400" h="660400">
                  <a:moveTo>
                    <a:pt x="3048" y="331910"/>
                  </a:moveTo>
                  <a:lnTo>
                    <a:pt x="0" y="330708"/>
                  </a:lnTo>
                  <a:lnTo>
                    <a:pt x="3048" y="329505"/>
                  </a:lnTo>
                  <a:lnTo>
                    <a:pt x="3048" y="331910"/>
                  </a:lnTo>
                  <a:close/>
                </a:path>
                <a:path w="1676400" h="660400">
                  <a:moveTo>
                    <a:pt x="33528" y="329183"/>
                  </a:moveTo>
                  <a:lnTo>
                    <a:pt x="3862" y="329183"/>
                  </a:lnTo>
                  <a:lnTo>
                    <a:pt x="98916" y="291680"/>
                  </a:lnTo>
                  <a:lnTo>
                    <a:pt x="96012" y="303783"/>
                  </a:lnTo>
                  <a:lnTo>
                    <a:pt x="68580" y="303783"/>
                  </a:lnTo>
                  <a:lnTo>
                    <a:pt x="64008" y="316483"/>
                  </a:lnTo>
                  <a:lnTo>
                    <a:pt x="38100" y="316483"/>
                  </a:lnTo>
                  <a:lnTo>
                    <a:pt x="33528" y="329183"/>
                  </a:lnTo>
                  <a:close/>
                </a:path>
                <a:path w="1676400" h="660400">
                  <a:moveTo>
                    <a:pt x="131064" y="291083"/>
                  </a:moveTo>
                  <a:lnTo>
                    <a:pt x="100429" y="291083"/>
                  </a:lnTo>
                  <a:lnTo>
                    <a:pt x="164569" y="265777"/>
                  </a:lnTo>
                  <a:lnTo>
                    <a:pt x="161544" y="278383"/>
                  </a:lnTo>
                  <a:lnTo>
                    <a:pt x="134112" y="278383"/>
                  </a:lnTo>
                  <a:lnTo>
                    <a:pt x="131064" y="291083"/>
                  </a:lnTo>
                  <a:close/>
                </a:path>
                <a:path w="1676400" h="660400">
                  <a:moveTo>
                    <a:pt x="192024" y="265683"/>
                  </a:moveTo>
                  <a:lnTo>
                    <a:pt x="164807" y="265683"/>
                  </a:lnTo>
                  <a:lnTo>
                    <a:pt x="196529" y="253168"/>
                  </a:lnTo>
                  <a:lnTo>
                    <a:pt x="192024" y="265683"/>
                  </a:lnTo>
                  <a:close/>
                </a:path>
                <a:path w="1676400" h="660400">
                  <a:moveTo>
                    <a:pt x="227076" y="252983"/>
                  </a:moveTo>
                  <a:lnTo>
                    <a:pt x="196996" y="252983"/>
                  </a:lnTo>
                  <a:lnTo>
                    <a:pt x="292508" y="215300"/>
                  </a:lnTo>
                  <a:lnTo>
                    <a:pt x="289560" y="227583"/>
                  </a:lnTo>
                  <a:lnTo>
                    <a:pt x="262128" y="227583"/>
                  </a:lnTo>
                  <a:lnTo>
                    <a:pt x="257556" y="240283"/>
                  </a:lnTo>
                  <a:lnTo>
                    <a:pt x="231648" y="240283"/>
                  </a:lnTo>
                  <a:lnTo>
                    <a:pt x="227076" y="252983"/>
                  </a:lnTo>
                  <a:close/>
                </a:path>
                <a:path w="1676400" h="660400">
                  <a:moveTo>
                    <a:pt x="420624" y="176783"/>
                  </a:moveTo>
                  <a:lnTo>
                    <a:pt x="390130" y="176783"/>
                  </a:lnTo>
                  <a:lnTo>
                    <a:pt x="486099" y="138919"/>
                  </a:lnTo>
                  <a:lnTo>
                    <a:pt x="483108" y="151383"/>
                  </a:lnTo>
                  <a:lnTo>
                    <a:pt x="455676" y="151383"/>
                  </a:lnTo>
                  <a:lnTo>
                    <a:pt x="451104" y="164083"/>
                  </a:lnTo>
                  <a:lnTo>
                    <a:pt x="425196" y="164083"/>
                  </a:lnTo>
                  <a:lnTo>
                    <a:pt x="420624" y="176783"/>
                  </a:lnTo>
                  <a:close/>
                </a:path>
                <a:path w="1676400" h="660400">
                  <a:moveTo>
                    <a:pt x="324612" y="214883"/>
                  </a:moveTo>
                  <a:lnTo>
                    <a:pt x="293563" y="214883"/>
                  </a:lnTo>
                  <a:lnTo>
                    <a:pt x="390130" y="176783"/>
                  </a:lnTo>
                  <a:lnTo>
                    <a:pt x="385572" y="189483"/>
                  </a:lnTo>
                  <a:lnTo>
                    <a:pt x="358140" y="189483"/>
                  </a:lnTo>
                  <a:lnTo>
                    <a:pt x="355092" y="202183"/>
                  </a:lnTo>
                  <a:lnTo>
                    <a:pt x="327660" y="202183"/>
                  </a:lnTo>
                  <a:lnTo>
                    <a:pt x="324612" y="214883"/>
                  </a:lnTo>
                  <a:close/>
                </a:path>
                <a:path w="1676400" h="660400">
                  <a:moveTo>
                    <a:pt x="518160" y="138683"/>
                  </a:moveTo>
                  <a:lnTo>
                    <a:pt x="486696" y="138683"/>
                  </a:lnTo>
                  <a:lnTo>
                    <a:pt x="679690" y="62539"/>
                  </a:lnTo>
                  <a:lnTo>
                    <a:pt x="676656" y="75183"/>
                  </a:lnTo>
                  <a:lnTo>
                    <a:pt x="649224" y="75183"/>
                  </a:lnTo>
                  <a:lnTo>
                    <a:pt x="644652" y="87883"/>
                  </a:lnTo>
                  <a:lnTo>
                    <a:pt x="618744" y="87883"/>
                  </a:lnTo>
                  <a:lnTo>
                    <a:pt x="609600" y="100583"/>
                  </a:lnTo>
                  <a:lnTo>
                    <a:pt x="583692" y="100583"/>
                  </a:lnTo>
                  <a:lnTo>
                    <a:pt x="579120" y="113283"/>
                  </a:lnTo>
                  <a:lnTo>
                    <a:pt x="551688" y="113283"/>
                  </a:lnTo>
                  <a:lnTo>
                    <a:pt x="548640" y="125983"/>
                  </a:lnTo>
                  <a:lnTo>
                    <a:pt x="521208" y="125983"/>
                  </a:lnTo>
                  <a:lnTo>
                    <a:pt x="518160" y="138683"/>
                  </a:lnTo>
                  <a:close/>
                </a:path>
                <a:path w="1676400" h="660400">
                  <a:moveTo>
                    <a:pt x="711708" y="62483"/>
                  </a:moveTo>
                  <a:lnTo>
                    <a:pt x="679830" y="62483"/>
                  </a:lnTo>
                  <a:lnTo>
                    <a:pt x="838200" y="0"/>
                  </a:lnTo>
                  <a:lnTo>
                    <a:pt x="867813" y="11683"/>
                  </a:lnTo>
                  <a:lnTo>
                    <a:pt x="812292" y="11683"/>
                  </a:lnTo>
                  <a:lnTo>
                    <a:pt x="803148" y="24383"/>
                  </a:lnTo>
                  <a:lnTo>
                    <a:pt x="777240" y="24383"/>
                  </a:lnTo>
                  <a:lnTo>
                    <a:pt x="772668" y="37083"/>
                  </a:lnTo>
                  <a:lnTo>
                    <a:pt x="745236" y="37083"/>
                  </a:lnTo>
                  <a:lnTo>
                    <a:pt x="742188" y="49783"/>
                  </a:lnTo>
                  <a:lnTo>
                    <a:pt x="714756" y="49783"/>
                  </a:lnTo>
                  <a:lnTo>
                    <a:pt x="711708" y="62483"/>
                  </a:lnTo>
                  <a:close/>
                </a:path>
                <a:path w="1676400" h="660400">
                  <a:moveTo>
                    <a:pt x="900002" y="24383"/>
                  </a:moveTo>
                  <a:lnTo>
                    <a:pt x="874776" y="24383"/>
                  </a:lnTo>
                  <a:lnTo>
                    <a:pt x="865632" y="11683"/>
                  </a:lnTo>
                  <a:lnTo>
                    <a:pt x="867813" y="11683"/>
                  </a:lnTo>
                  <a:lnTo>
                    <a:pt x="900002" y="24383"/>
                  </a:lnTo>
                  <a:close/>
                </a:path>
                <a:path w="1676400" h="660400">
                  <a:moveTo>
                    <a:pt x="835372" y="660300"/>
                  </a:moveTo>
                  <a:lnTo>
                    <a:pt x="833049" y="659383"/>
                  </a:lnTo>
                  <a:lnTo>
                    <a:pt x="835152" y="659383"/>
                  </a:lnTo>
                  <a:lnTo>
                    <a:pt x="835372" y="660300"/>
                  </a:lnTo>
                  <a:close/>
                </a:path>
                <a:path w="1676400" h="660400">
                  <a:moveTo>
                    <a:pt x="804055" y="647944"/>
                  </a:moveTo>
                  <a:lnTo>
                    <a:pt x="800860" y="646683"/>
                  </a:lnTo>
                  <a:lnTo>
                    <a:pt x="803148" y="646683"/>
                  </a:lnTo>
                  <a:lnTo>
                    <a:pt x="804055" y="647944"/>
                  </a:lnTo>
                  <a:close/>
                </a:path>
                <a:path w="1676400" h="660400">
                  <a:moveTo>
                    <a:pt x="773329" y="635821"/>
                  </a:moveTo>
                  <a:lnTo>
                    <a:pt x="768671" y="633983"/>
                  </a:lnTo>
                  <a:lnTo>
                    <a:pt x="772668" y="633983"/>
                  </a:lnTo>
                  <a:lnTo>
                    <a:pt x="773329" y="635821"/>
                  </a:lnTo>
                  <a:close/>
                </a:path>
                <a:path w="1676400" h="660400">
                  <a:moveTo>
                    <a:pt x="737803" y="621805"/>
                  </a:moveTo>
                  <a:lnTo>
                    <a:pt x="736482" y="621283"/>
                  </a:lnTo>
                  <a:lnTo>
                    <a:pt x="737616" y="621283"/>
                  </a:lnTo>
                  <a:lnTo>
                    <a:pt x="737803" y="621805"/>
                  </a:lnTo>
                  <a:close/>
                </a:path>
                <a:path w="1676400" h="660400">
                  <a:moveTo>
                    <a:pt x="677132" y="597867"/>
                  </a:moveTo>
                  <a:lnTo>
                    <a:pt x="672105" y="595883"/>
                  </a:lnTo>
                  <a:lnTo>
                    <a:pt x="676656" y="595883"/>
                  </a:lnTo>
                  <a:lnTo>
                    <a:pt x="677132" y="597867"/>
                  </a:lnTo>
                  <a:close/>
                </a:path>
                <a:path w="1676400" h="660400">
                  <a:moveTo>
                    <a:pt x="641780" y="583919"/>
                  </a:moveTo>
                  <a:lnTo>
                    <a:pt x="639916" y="583183"/>
                  </a:lnTo>
                  <a:lnTo>
                    <a:pt x="641604" y="583183"/>
                  </a:lnTo>
                  <a:lnTo>
                    <a:pt x="641780" y="583919"/>
                  </a:lnTo>
                  <a:close/>
                </a:path>
                <a:path w="1676400" h="660400">
                  <a:moveTo>
                    <a:pt x="610343" y="571516"/>
                  </a:moveTo>
                  <a:lnTo>
                    <a:pt x="607727" y="570483"/>
                  </a:lnTo>
                  <a:lnTo>
                    <a:pt x="609600" y="570483"/>
                  </a:lnTo>
                  <a:lnTo>
                    <a:pt x="610343" y="571516"/>
                  </a:lnTo>
                  <a:close/>
                </a:path>
                <a:path w="1676400" h="660400">
                  <a:moveTo>
                    <a:pt x="579713" y="559431"/>
                  </a:moveTo>
                  <a:lnTo>
                    <a:pt x="575538" y="557783"/>
                  </a:lnTo>
                  <a:lnTo>
                    <a:pt x="579120" y="557783"/>
                  </a:lnTo>
                  <a:lnTo>
                    <a:pt x="579713" y="559431"/>
                  </a:lnTo>
                  <a:close/>
                </a:path>
                <a:path w="1676400" h="660400">
                  <a:moveTo>
                    <a:pt x="544187" y="545414"/>
                  </a:moveTo>
                  <a:lnTo>
                    <a:pt x="543349" y="545083"/>
                  </a:lnTo>
                  <a:lnTo>
                    <a:pt x="544068" y="545083"/>
                  </a:lnTo>
                  <a:lnTo>
                    <a:pt x="544187" y="545414"/>
                  </a:lnTo>
                  <a:close/>
                </a:path>
                <a:path w="1676400" h="660400">
                  <a:moveTo>
                    <a:pt x="483540" y="521486"/>
                  </a:moveTo>
                  <a:lnTo>
                    <a:pt x="478971" y="519683"/>
                  </a:lnTo>
                  <a:lnTo>
                    <a:pt x="483108" y="519683"/>
                  </a:lnTo>
                  <a:lnTo>
                    <a:pt x="483540" y="521486"/>
                  </a:lnTo>
                  <a:close/>
                </a:path>
                <a:path w="1676400" h="660400">
                  <a:moveTo>
                    <a:pt x="448189" y="507539"/>
                  </a:moveTo>
                  <a:lnTo>
                    <a:pt x="446782" y="506983"/>
                  </a:lnTo>
                  <a:lnTo>
                    <a:pt x="448056" y="506983"/>
                  </a:lnTo>
                  <a:lnTo>
                    <a:pt x="448189" y="507539"/>
                  </a:lnTo>
                  <a:close/>
                </a:path>
                <a:path w="1676400" h="660400">
                  <a:moveTo>
                    <a:pt x="417888" y="495583"/>
                  </a:moveTo>
                  <a:lnTo>
                    <a:pt x="414593" y="494283"/>
                  </a:lnTo>
                  <a:lnTo>
                    <a:pt x="417576" y="494283"/>
                  </a:lnTo>
                  <a:lnTo>
                    <a:pt x="417888" y="495583"/>
                  </a:lnTo>
                  <a:close/>
                </a:path>
                <a:path w="1676400" h="660400">
                  <a:moveTo>
                    <a:pt x="386096" y="483040"/>
                  </a:moveTo>
                  <a:lnTo>
                    <a:pt x="382404" y="481583"/>
                  </a:lnTo>
                  <a:lnTo>
                    <a:pt x="385572" y="481583"/>
                  </a:lnTo>
                  <a:lnTo>
                    <a:pt x="386096" y="483040"/>
                  </a:lnTo>
                  <a:close/>
                </a:path>
                <a:path w="1676400" h="660400">
                  <a:moveTo>
                    <a:pt x="350570" y="469024"/>
                  </a:moveTo>
                  <a:lnTo>
                    <a:pt x="350215" y="468883"/>
                  </a:lnTo>
                  <a:lnTo>
                    <a:pt x="350520" y="468883"/>
                  </a:lnTo>
                  <a:lnTo>
                    <a:pt x="350570" y="469024"/>
                  </a:lnTo>
                  <a:close/>
                </a:path>
                <a:path w="1676400" h="660400">
                  <a:moveTo>
                    <a:pt x="289949" y="445106"/>
                  </a:moveTo>
                  <a:lnTo>
                    <a:pt x="285837" y="443483"/>
                  </a:lnTo>
                  <a:lnTo>
                    <a:pt x="289560" y="443483"/>
                  </a:lnTo>
                  <a:lnTo>
                    <a:pt x="289949" y="445106"/>
                  </a:lnTo>
                  <a:close/>
                </a:path>
                <a:path w="1676400" h="660400">
                  <a:moveTo>
                    <a:pt x="254598" y="431158"/>
                  </a:moveTo>
                  <a:lnTo>
                    <a:pt x="253648" y="430783"/>
                  </a:lnTo>
                  <a:lnTo>
                    <a:pt x="254508" y="430783"/>
                  </a:lnTo>
                  <a:lnTo>
                    <a:pt x="254598" y="431158"/>
                  </a:lnTo>
                  <a:close/>
                </a:path>
                <a:path w="1676400" h="660400">
                  <a:moveTo>
                    <a:pt x="224296" y="419203"/>
                  </a:moveTo>
                  <a:lnTo>
                    <a:pt x="221459" y="418083"/>
                  </a:lnTo>
                  <a:lnTo>
                    <a:pt x="224028" y="418083"/>
                  </a:lnTo>
                  <a:lnTo>
                    <a:pt x="224296" y="419203"/>
                  </a:lnTo>
                  <a:close/>
                </a:path>
                <a:path w="1676400" h="660400">
                  <a:moveTo>
                    <a:pt x="192479" y="406650"/>
                  </a:moveTo>
                  <a:lnTo>
                    <a:pt x="189270" y="405383"/>
                  </a:lnTo>
                  <a:lnTo>
                    <a:pt x="192024" y="405383"/>
                  </a:lnTo>
                  <a:lnTo>
                    <a:pt x="192479" y="406650"/>
                  </a:lnTo>
                  <a:close/>
                </a:path>
                <a:path w="1676400" h="660400">
                  <a:moveTo>
                    <a:pt x="96358" y="368725"/>
                  </a:moveTo>
                  <a:lnTo>
                    <a:pt x="92704" y="367283"/>
                  </a:lnTo>
                  <a:lnTo>
                    <a:pt x="96012" y="367283"/>
                  </a:lnTo>
                  <a:lnTo>
                    <a:pt x="96358" y="368725"/>
                  </a:lnTo>
                  <a:close/>
                </a:path>
                <a:path w="1676400" h="660400">
                  <a:moveTo>
                    <a:pt x="61006" y="354777"/>
                  </a:moveTo>
                  <a:lnTo>
                    <a:pt x="60515" y="354583"/>
                  </a:lnTo>
                  <a:lnTo>
                    <a:pt x="60960" y="354583"/>
                  </a:lnTo>
                  <a:lnTo>
                    <a:pt x="61006" y="354777"/>
                  </a:lnTo>
                  <a:close/>
                </a:path>
                <a:path w="1676400" h="660400">
                  <a:moveTo>
                    <a:pt x="30705" y="342822"/>
                  </a:moveTo>
                  <a:lnTo>
                    <a:pt x="28326" y="341883"/>
                  </a:lnTo>
                  <a:lnTo>
                    <a:pt x="30480" y="341883"/>
                  </a:lnTo>
                  <a:lnTo>
                    <a:pt x="30705" y="342822"/>
                  </a:lnTo>
                  <a:close/>
                </a:path>
                <a:path w="1676400" h="660400">
                  <a:moveTo>
                    <a:pt x="932191" y="37083"/>
                  </a:moveTo>
                  <a:lnTo>
                    <a:pt x="905256" y="37083"/>
                  </a:lnTo>
                  <a:lnTo>
                    <a:pt x="900796" y="24697"/>
                  </a:lnTo>
                  <a:lnTo>
                    <a:pt x="932191" y="37083"/>
                  </a:lnTo>
                  <a:close/>
                </a:path>
                <a:path w="1676400" h="660400">
                  <a:moveTo>
                    <a:pt x="996569" y="62483"/>
                  </a:moveTo>
                  <a:lnTo>
                    <a:pt x="966216" y="62483"/>
                  </a:lnTo>
                  <a:lnTo>
                    <a:pt x="963168" y="49783"/>
                  </a:lnTo>
                  <a:lnTo>
                    <a:pt x="935736" y="49783"/>
                  </a:lnTo>
                  <a:lnTo>
                    <a:pt x="932740" y="37300"/>
                  </a:lnTo>
                  <a:lnTo>
                    <a:pt x="996569" y="62483"/>
                  </a:lnTo>
                  <a:close/>
                </a:path>
                <a:path w="1676400" h="660400">
                  <a:moveTo>
                    <a:pt x="1028758" y="75183"/>
                  </a:moveTo>
                  <a:lnTo>
                    <a:pt x="1001268" y="75183"/>
                  </a:lnTo>
                  <a:lnTo>
                    <a:pt x="998392" y="63203"/>
                  </a:lnTo>
                  <a:lnTo>
                    <a:pt x="1028758" y="75183"/>
                  </a:lnTo>
                  <a:close/>
                </a:path>
                <a:path w="1676400" h="660400">
                  <a:moveTo>
                    <a:pt x="1093136" y="100583"/>
                  </a:moveTo>
                  <a:lnTo>
                    <a:pt x="1063752" y="100583"/>
                  </a:lnTo>
                  <a:lnTo>
                    <a:pt x="1059180" y="87883"/>
                  </a:lnTo>
                  <a:lnTo>
                    <a:pt x="1033272" y="87883"/>
                  </a:lnTo>
                  <a:lnTo>
                    <a:pt x="1028700" y="75183"/>
                  </a:lnTo>
                  <a:lnTo>
                    <a:pt x="1093136" y="100583"/>
                  </a:lnTo>
                  <a:close/>
                </a:path>
                <a:path w="1676400" h="660400">
                  <a:moveTo>
                    <a:pt x="1125325" y="113283"/>
                  </a:moveTo>
                  <a:lnTo>
                    <a:pt x="1098804" y="113283"/>
                  </a:lnTo>
                  <a:lnTo>
                    <a:pt x="1094413" y="101087"/>
                  </a:lnTo>
                  <a:lnTo>
                    <a:pt x="1125325" y="113283"/>
                  </a:lnTo>
                  <a:close/>
                </a:path>
                <a:path w="1676400" h="660400">
                  <a:moveTo>
                    <a:pt x="1189703" y="138683"/>
                  </a:moveTo>
                  <a:lnTo>
                    <a:pt x="1159764" y="138683"/>
                  </a:lnTo>
                  <a:lnTo>
                    <a:pt x="1156716" y="125983"/>
                  </a:lnTo>
                  <a:lnTo>
                    <a:pt x="1129284" y="125983"/>
                  </a:lnTo>
                  <a:lnTo>
                    <a:pt x="1126331" y="113680"/>
                  </a:lnTo>
                  <a:lnTo>
                    <a:pt x="1189703" y="138683"/>
                  </a:lnTo>
                  <a:close/>
                </a:path>
                <a:path w="1676400" h="660400">
                  <a:moveTo>
                    <a:pt x="1221892" y="151383"/>
                  </a:moveTo>
                  <a:lnTo>
                    <a:pt x="1194816" y="151383"/>
                  </a:lnTo>
                  <a:lnTo>
                    <a:pt x="1191984" y="139583"/>
                  </a:lnTo>
                  <a:lnTo>
                    <a:pt x="1221892" y="151383"/>
                  </a:lnTo>
                  <a:close/>
                </a:path>
                <a:path w="1676400" h="660400">
                  <a:moveTo>
                    <a:pt x="1286269" y="176783"/>
                  </a:moveTo>
                  <a:lnTo>
                    <a:pt x="1257300" y="176783"/>
                  </a:lnTo>
                  <a:lnTo>
                    <a:pt x="1252728" y="164083"/>
                  </a:lnTo>
                  <a:lnTo>
                    <a:pt x="1226820" y="164083"/>
                  </a:lnTo>
                  <a:lnTo>
                    <a:pt x="1222307" y="151547"/>
                  </a:lnTo>
                  <a:lnTo>
                    <a:pt x="1286269" y="176783"/>
                  </a:lnTo>
                  <a:close/>
                </a:path>
                <a:path w="1676400" h="660400">
                  <a:moveTo>
                    <a:pt x="1318458" y="189483"/>
                  </a:moveTo>
                  <a:lnTo>
                    <a:pt x="1292352" y="189483"/>
                  </a:lnTo>
                  <a:lnTo>
                    <a:pt x="1288030" y="177478"/>
                  </a:lnTo>
                  <a:lnTo>
                    <a:pt x="1318458" y="189483"/>
                  </a:lnTo>
                  <a:close/>
                </a:path>
                <a:path w="1676400" h="660400">
                  <a:moveTo>
                    <a:pt x="1382836" y="214883"/>
                  </a:moveTo>
                  <a:lnTo>
                    <a:pt x="1353312" y="214883"/>
                  </a:lnTo>
                  <a:lnTo>
                    <a:pt x="1350264" y="202183"/>
                  </a:lnTo>
                  <a:lnTo>
                    <a:pt x="1322832" y="202183"/>
                  </a:lnTo>
                  <a:lnTo>
                    <a:pt x="1319922" y="190061"/>
                  </a:lnTo>
                  <a:lnTo>
                    <a:pt x="1382836" y="214883"/>
                  </a:lnTo>
                  <a:close/>
                </a:path>
                <a:path w="1676400" h="660400">
                  <a:moveTo>
                    <a:pt x="1415025" y="227583"/>
                  </a:moveTo>
                  <a:lnTo>
                    <a:pt x="1388364" y="227583"/>
                  </a:lnTo>
                  <a:lnTo>
                    <a:pt x="1385575" y="215964"/>
                  </a:lnTo>
                  <a:lnTo>
                    <a:pt x="1415025" y="227583"/>
                  </a:lnTo>
                  <a:close/>
                </a:path>
                <a:path w="1676400" h="660400">
                  <a:moveTo>
                    <a:pt x="1479403" y="252983"/>
                  </a:moveTo>
                  <a:lnTo>
                    <a:pt x="1450848" y="252983"/>
                  </a:lnTo>
                  <a:lnTo>
                    <a:pt x="1446276" y="240283"/>
                  </a:lnTo>
                  <a:lnTo>
                    <a:pt x="1420368" y="240283"/>
                  </a:lnTo>
                  <a:lnTo>
                    <a:pt x="1415923" y="227938"/>
                  </a:lnTo>
                  <a:lnTo>
                    <a:pt x="1479403" y="252983"/>
                  </a:lnTo>
                  <a:close/>
                </a:path>
                <a:path w="1676400" h="660400">
                  <a:moveTo>
                    <a:pt x="1511592" y="265683"/>
                  </a:moveTo>
                  <a:lnTo>
                    <a:pt x="1485900" y="265683"/>
                  </a:lnTo>
                  <a:lnTo>
                    <a:pt x="1481646" y="253869"/>
                  </a:lnTo>
                  <a:lnTo>
                    <a:pt x="1511592" y="265683"/>
                  </a:lnTo>
                  <a:close/>
                </a:path>
                <a:path w="1676400" h="660400">
                  <a:moveTo>
                    <a:pt x="1543781" y="278383"/>
                  </a:moveTo>
                  <a:lnTo>
                    <a:pt x="1516380" y="278383"/>
                  </a:lnTo>
                  <a:lnTo>
                    <a:pt x="1513514" y="266442"/>
                  </a:lnTo>
                  <a:lnTo>
                    <a:pt x="1543781" y="278383"/>
                  </a:lnTo>
                  <a:close/>
                </a:path>
                <a:path w="1676400" h="660400">
                  <a:moveTo>
                    <a:pt x="1575970" y="291083"/>
                  </a:moveTo>
                  <a:lnTo>
                    <a:pt x="1546860" y="291083"/>
                  </a:lnTo>
                  <a:lnTo>
                    <a:pt x="1543815" y="278397"/>
                  </a:lnTo>
                  <a:lnTo>
                    <a:pt x="1575970" y="291083"/>
                  </a:lnTo>
                  <a:close/>
                </a:path>
                <a:path w="1676400" h="660400">
                  <a:moveTo>
                    <a:pt x="1608159" y="303783"/>
                  </a:moveTo>
                  <a:lnTo>
                    <a:pt x="1581912" y="303783"/>
                  </a:lnTo>
                  <a:lnTo>
                    <a:pt x="1579166" y="292345"/>
                  </a:lnTo>
                  <a:lnTo>
                    <a:pt x="1608159" y="303783"/>
                  </a:lnTo>
                  <a:close/>
                </a:path>
                <a:path w="1676400" h="660400">
                  <a:moveTo>
                    <a:pt x="1672537" y="329183"/>
                  </a:moveTo>
                  <a:lnTo>
                    <a:pt x="1644396" y="329183"/>
                  </a:lnTo>
                  <a:lnTo>
                    <a:pt x="1639824" y="316483"/>
                  </a:lnTo>
                  <a:lnTo>
                    <a:pt x="1613916" y="316483"/>
                  </a:lnTo>
                  <a:lnTo>
                    <a:pt x="1609540" y="304328"/>
                  </a:lnTo>
                  <a:lnTo>
                    <a:pt x="1672537" y="329183"/>
                  </a:lnTo>
                  <a:close/>
                </a:path>
                <a:path w="1676400" h="660400">
                  <a:moveTo>
                    <a:pt x="1674876" y="331309"/>
                  </a:moveTo>
                  <a:lnTo>
                    <a:pt x="1674876" y="330106"/>
                  </a:lnTo>
                  <a:lnTo>
                    <a:pt x="1676400" y="330708"/>
                  </a:lnTo>
                  <a:lnTo>
                    <a:pt x="1674876" y="331309"/>
                  </a:lnTo>
                  <a:close/>
                </a:path>
                <a:path w="1676400" h="660400">
                  <a:moveTo>
                    <a:pt x="1647378" y="342158"/>
                  </a:moveTo>
                  <a:lnTo>
                    <a:pt x="1647444" y="341883"/>
                  </a:lnTo>
                  <a:lnTo>
                    <a:pt x="1648073" y="341883"/>
                  </a:lnTo>
                  <a:lnTo>
                    <a:pt x="1647378" y="342158"/>
                  </a:lnTo>
                  <a:close/>
                </a:path>
                <a:path w="1676400" h="660400">
                  <a:moveTo>
                    <a:pt x="1581725" y="368061"/>
                  </a:moveTo>
                  <a:lnTo>
                    <a:pt x="1581912" y="367283"/>
                  </a:lnTo>
                  <a:lnTo>
                    <a:pt x="1583695" y="367283"/>
                  </a:lnTo>
                  <a:lnTo>
                    <a:pt x="1581725" y="368061"/>
                  </a:lnTo>
                  <a:close/>
                </a:path>
                <a:path w="1676400" h="660400">
                  <a:moveTo>
                    <a:pt x="1551419" y="380018"/>
                  </a:moveTo>
                  <a:close/>
                </a:path>
                <a:path w="1676400" h="660400">
                  <a:moveTo>
                    <a:pt x="1485696" y="405949"/>
                  </a:moveTo>
                  <a:lnTo>
                    <a:pt x="1485900" y="405383"/>
                  </a:lnTo>
                  <a:lnTo>
                    <a:pt x="1487129" y="405383"/>
                  </a:lnTo>
                  <a:lnTo>
                    <a:pt x="1485696" y="405949"/>
                  </a:lnTo>
                  <a:close/>
                </a:path>
                <a:path w="1676400" h="660400">
                  <a:moveTo>
                    <a:pt x="1453787" y="418538"/>
                  </a:moveTo>
                  <a:lnTo>
                    <a:pt x="1453896" y="418083"/>
                  </a:lnTo>
                  <a:lnTo>
                    <a:pt x="1454940" y="418083"/>
                  </a:lnTo>
                  <a:lnTo>
                    <a:pt x="1453787" y="418538"/>
                  </a:lnTo>
                  <a:close/>
                </a:path>
                <a:path w="1676400" h="660400">
                  <a:moveTo>
                    <a:pt x="1388134" y="444441"/>
                  </a:moveTo>
                  <a:lnTo>
                    <a:pt x="1388364" y="443483"/>
                  </a:lnTo>
                  <a:lnTo>
                    <a:pt x="1390562" y="443483"/>
                  </a:lnTo>
                  <a:lnTo>
                    <a:pt x="1388134" y="444441"/>
                  </a:lnTo>
                  <a:close/>
                </a:path>
                <a:path w="1676400" h="660400">
                  <a:moveTo>
                    <a:pt x="1292080" y="482339"/>
                  </a:moveTo>
                  <a:lnTo>
                    <a:pt x="1292352" y="481583"/>
                  </a:lnTo>
                  <a:lnTo>
                    <a:pt x="1293995" y="481583"/>
                  </a:lnTo>
                  <a:lnTo>
                    <a:pt x="1292080" y="482339"/>
                  </a:lnTo>
                  <a:close/>
                </a:path>
                <a:path w="1676400" h="660400">
                  <a:moveTo>
                    <a:pt x="1260195" y="494919"/>
                  </a:moveTo>
                  <a:lnTo>
                    <a:pt x="1260348" y="494283"/>
                  </a:lnTo>
                  <a:lnTo>
                    <a:pt x="1261806" y="494283"/>
                  </a:lnTo>
                  <a:lnTo>
                    <a:pt x="1260195" y="494919"/>
                  </a:lnTo>
                  <a:close/>
                </a:path>
                <a:path w="1676400" h="660400">
                  <a:moveTo>
                    <a:pt x="1194542" y="520822"/>
                  </a:moveTo>
                  <a:lnTo>
                    <a:pt x="1194816" y="519683"/>
                  </a:lnTo>
                  <a:lnTo>
                    <a:pt x="1197428" y="519683"/>
                  </a:lnTo>
                  <a:lnTo>
                    <a:pt x="1194542" y="520822"/>
                  </a:lnTo>
                  <a:close/>
                </a:path>
                <a:path w="1676400" h="660400">
                  <a:moveTo>
                    <a:pt x="1098463" y="558730"/>
                  </a:moveTo>
                  <a:lnTo>
                    <a:pt x="1098804" y="557783"/>
                  </a:lnTo>
                  <a:lnTo>
                    <a:pt x="1100861" y="557783"/>
                  </a:lnTo>
                  <a:lnTo>
                    <a:pt x="1098463" y="558730"/>
                  </a:lnTo>
                  <a:close/>
                </a:path>
                <a:path w="1676400" h="660400">
                  <a:moveTo>
                    <a:pt x="1066604" y="571300"/>
                  </a:moveTo>
                  <a:lnTo>
                    <a:pt x="1066800" y="570483"/>
                  </a:lnTo>
                  <a:lnTo>
                    <a:pt x="1068672" y="570483"/>
                  </a:lnTo>
                  <a:lnTo>
                    <a:pt x="1066604" y="571300"/>
                  </a:lnTo>
                  <a:close/>
                </a:path>
                <a:path w="1676400" h="660400">
                  <a:moveTo>
                    <a:pt x="1036303" y="583255"/>
                  </a:moveTo>
                  <a:lnTo>
                    <a:pt x="1036483" y="583183"/>
                  </a:lnTo>
                  <a:lnTo>
                    <a:pt x="1036303" y="583255"/>
                  </a:lnTo>
                  <a:close/>
                </a:path>
                <a:path w="1676400" h="660400">
                  <a:moveTo>
                    <a:pt x="1000951" y="597203"/>
                  </a:moveTo>
                  <a:lnTo>
                    <a:pt x="1001268" y="595883"/>
                  </a:lnTo>
                  <a:lnTo>
                    <a:pt x="1004295" y="595883"/>
                  </a:lnTo>
                  <a:lnTo>
                    <a:pt x="1000951" y="597203"/>
                  </a:lnTo>
                  <a:close/>
                </a:path>
                <a:path w="1676400" h="660400">
                  <a:moveTo>
                    <a:pt x="904846" y="635120"/>
                  </a:moveTo>
                  <a:lnTo>
                    <a:pt x="905256" y="633983"/>
                  </a:lnTo>
                  <a:lnTo>
                    <a:pt x="907728" y="633983"/>
                  </a:lnTo>
                  <a:lnTo>
                    <a:pt x="904846" y="635120"/>
                  </a:lnTo>
                  <a:close/>
                </a:path>
                <a:path w="1676400" h="660400">
                  <a:moveTo>
                    <a:pt x="874473" y="647104"/>
                  </a:moveTo>
                  <a:lnTo>
                    <a:pt x="874776" y="646683"/>
                  </a:lnTo>
                  <a:lnTo>
                    <a:pt x="875539" y="646683"/>
                  </a:lnTo>
                  <a:lnTo>
                    <a:pt x="874473" y="647104"/>
                  </a:lnTo>
                  <a:close/>
                </a:path>
                <a:path w="1676400" h="660400">
                  <a:moveTo>
                    <a:pt x="842711" y="659635"/>
                  </a:moveTo>
                  <a:lnTo>
                    <a:pt x="842772" y="659383"/>
                  </a:lnTo>
                  <a:lnTo>
                    <a:pt x="843350" y="659383"/>
                  </a:lnTo>
                  <a:lnTo>
                    <a:pt x="842711" y="659635"/>
                  </a:lnTo>
                  <a:close/>
                </a:path>
              </a:pathLst>
            </a:custGeom>
            <a:solidFill>
              <a:srgbClr val="CC99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3855720" y="6376416"/>
              <a:ext cx="868044" cy="660400"/>
            </a:xfrm>
            <a:custGeom>
              <a:avLst/>
              <a:gdLst/>
              <a:ahLst/>
              <a:cxnLst/>
              <a:rect l="l" t="t" r="r" b="b"/>
              <a:pathLst>
                <a:path w="868045" h="660400">
                  <a:moveTo>
                    <a:pt x="0" y="330707"/>
                  </a:moveTo>
                  <a:lnTo>
                    <a:pt x="3048" y="329505"/>
                  </a:lnTo>
                </a:path>
                <a:path w="868045" h="660400">
                  <a:moveTo>
                    <a:pt x="3862" y="329183"/>
                  </a:moveTo>
                  <a:lnTo>
                    <a:pt x="98916" y="291680"/>
                  </a:lnTo>
                </a:path>
                <a:path w="868045" h="660400">
                  <a:moveTo>
                    <a:pt x="100429" y="291083"/>
                  </a:moveTo>
                  <a:lnTo>
                    <a:pt x="164569" y="265777"/>
                  </a:lnTo>
                </a:path>
                <a:path w="868045" h="660400">
                  <a:moveTo>
                    <a:pt x="164807" y="265683"/>
                  </a:moveTo>
                  <a:lnTo>
                    <a:pt x="196529" y="253168"/>
                  </a:lnTo>
                </a:path>
                <a:path w="868045" h="660400">
                  <a:moveTo>
                    <a:pt x="196996" y="252983"/>
                  </a:moveTo>
                  <a:lnTo>
                    <a:pt x="292508" y="215300"/>
                  </a:lnTo>
                </a:path>
                <a:path w="868045" h="660400">
                  <a:moveTo>
                    <a:pt x="293563" y="214883"/>
                  </a:moveTo>
                  <a:lnTo>
                    <a:pt x="486099" y="138919"/>
                  </a:lnTo>
                </a:path>
                <a:path w="868045" h="660400">
                  <a:moveTo>
                    <a:pt x="486696" y="138683"/>
                  </a:moveTo>
                  <a:lnTo>
                    <a:pt x="679690" y="62539"/>
                  </a:lnTo>
                </a:path>
                <a:path w="868045" h="660400">
                  <a:moveTo>
                    <a:pt x="679830" y="62483"/>
                  </a:moveTo>
                  <a:lnTo>
                    <a:pt x="838200" y="0"/>
                  </a:lnTo>
                  <a:lnTo>
                    <a:pt x="867813" y="11683"/>
                  </a:lnTo>
                </a:path>
                <a:path w="868045" h="660400">
                  <a:moveTo>
                    <a:pt x="835372" y="660300"/>
                  </a:moveTo>
                  <a:lnTo>
                    <a:pt x="833049" y="659383"/>
                  </a:lnTo>
                </a:path>
                <a:path w="868045" h="660400">
                  <a:moveTo>
                    <a:pt x="804055" y="647944"/>
                  </a:moveTo>
                  <a:lnTo>
                    <a:pt x="800860" y="646683"/>
                  </a:lnTo>
                </a:path>
                <a:path w="868045" h="660400">
                  <a:moveTo>
                    <a:pt x="773329" y="635821"/>
                  </a:moveTo>
                  <a:lnTo>
                    <a:pt x="768671" y="633983"/>
                  </a:lnTo>
                </a:path>
                <a:path w="868045" h="660400">
                  <a:moveTo>
                    <a:pt x="737803" y="621805"/>
                  </a:moveTo>
                  <a:lnTo>
                    <a:pt x="736482" y="621283"/>
                  </a:lnTo>
                </a:path>
                <a:path w="868045" h="660400">
                  <a:moveTo>
                    <a:pt x="677132" y="597867"/>
                  </a:moveTo>
                  <a:lnTo>
                    <a:pt x="672105" y="595883"/>
                  </a:lnTo>
                </a:path>
                <a:path w="868045" h="660400">
                  <a:moveTo>
                    <a:pt x="641780" y="583919"/>
                  </a:moveTo>
                  <a:lnTo>
                    <a:pt x="639916" y="583183"/>
                  </a:lnTo>
                </a:path>
                <a:path w="868045" h="660400">
                  <a:moveTo>
                    <a:pt x="610343" y="571516"/>
                  </a:moveTo>
                  <a:lnTo>
                    <a:pt x="607727" y="570483"/>
                  </a:lnTo>
                </a:path>
                <a:path w="868045" h="660400">
                  <a:moveTo>
                    <a:pt x="579713" y="559431"/>
                  </a:moveTo>
                  <a:lnTo>
                    <a:pt x="575538" y="557783"/>
                  </a:lnTo>
                </a:path>
                <a:path w="868045" h="660400">
                  <a:moveTo>
                    <a:pt x="544187" y="545414"/>
                  </a:moveTo>
                  <a:lnTo>
                    <a:pt x="543349" y="545083"/>
                  </a:lnTo>
                </a:path>
                <a:path w="868045" h="660400">
                  <a:moveTo>
                    <a:pt x="483540" y="521486"/>
                  </a:moveTo>
                  <a:lnTo>
                    <a:pt x="478971" y="519683"/>
                  </a:lnTo>
                </a:path>
                <a:path w="868045" h="660400">
                  <a:moveTo>
                    <a:pt x="448189" y="507539"/>
                  </a:moveTo>
                  <a:lnTo>
                    <a:pt x="446782" y="506983"/>
                  </a:lnTo>
                </a:path>
                <a:path w="868045" h="660400">
                  <a:moveTo>
                    <a:pt x="417888" y="495583"/>
                  </a:moveTo>
                  <a:lnTo>
                    <a:pt x="414593" y="494283"/>
                  </a:lnTo>
                </a:path>
                <a:path w="868045" h="660400">
                  <a:moveTo>
                    <a:pt x="386096" y="483040"/>
                  </a:moveTo>
                  <a:lnTo>
                    <a:pt x="382404" y="481583"/>
                  </a:lnTo>
                </a:path>
              </a:pathLst>
            </a:custGeom>
            <a:ln w="21336">
              <a:solidFill>
                <a:srgbClr val="E8E4DB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4205935" y="6845300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5" h="634">
                  <a:moveTo>
                    <a:pt x="-10667" y="70"/>
                  </a:moveTo>
                  <a:lnTo>
                    <a:pt x="11022" y="70"/>
                  </a:lnTo>
                </a:path>
              </a:pathLst>
            </a:custGeom>
            <a:ln w="21476">
              <a:solidFill>
                <a:srgbClr val="E8E4DB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3855720" y="6388100"/>
              <a:ext cx="1676400" cy="648335"/>
            </a:xfrm>
            <a:custGeom>
              <a:avLst/>
              <a:gdLst/>
              <a:ahLst/>
              <a:cxnLst/>
              <a:rect l="l" t="t" r="r" b="b"/>
              <a:pathLst>
                <a:path w="1676400" h="648334">
                  <a:moveTo>
                    <a:pt x="289949" y="433422"/>
                  </a:moveTo>
                  <a:lnTo>
                    <a:pt x="285837" y="431800"/>
                  </a:lnTo>
                </a:path>
                <a:path w="1676400" h="648334">
                  <a:moveTo>
                    <a:pt x="254598" y="419474"/>
                  </a:moveTo>
                  <a:lnTo>
                    <a:pt x="253648" y="419100"/>
                  </a:lnTo>
                </a:path>
                <a:path w="1676400" h="648334">
                  <a:moveTo>
                    <a:pt x="224296" y="407519"/>
                  </a:moveTo>
                  <a:lnTo>
                    <a:pt x="221459" y="406400"/>
                  </a:lnTo>
                </a:path>
                <a:path w="1676400" h="648334">
                  <a:moveTo>
                    <a:pt x="192479" y="394966"/>
                  </a:moveTo>
                  <a:lnTo>
                    <a:pt x="189270" y="393700"/>
                  </a:lnTo>
                </a:path>
                <a:path w="1676400" h="648334">
                  <a:moveTo>
                    <a:pt x="96358" y="357041"/>
                  </a:moveTo>
                  <a:lnTo>
                    <a:pt x="92704" y="355600"/>
                  </a:lnTo>
                </a:path>
                <a:path w="1676400" h="648334">
                  <a:moveTo>
                    <a:pt x="61006" y="343093"/>
                  </a:moveTo>
                  <a:lnTo>
                    <a:pt x="60515" y="342900"/>
                  </a:lnTo>
                </a:path>
                <a:path w="1676400" h="648334">
                  <a:moveTo>
                    <a:pt x="30705" y="331138"/>
                  </a:moveTo>
                  <a:lnTo>
                    <a:pt x="28326" y="330200"/>
                  </a:lnTo>
                </a:path>
                <a:path w="1676400" h="648334">
                  <a:moveTo>
                    <a:pt x="3048" y="320226"/>
                  </a:moveTo>
                  <a:lnTo>
                    <a:pt x="0" y="319024"/>
                  </a:lnTo>
                </a:path>
                <a:path w="1676400" h="648334">
                  <a:moveTo>
                    <a:pt x="867813" y="0"/>
                  </a:moveTo>
                  <a:lnTo>
                    <a:pt x="900002" y="12700"/>
                  </a:lnTo>
                </a:path>
                <a:path w="1676400" h="648334">
                  <a:moveTo>
                    <a:pt x="900796" y="13013"/>
                  </a:moveTo>
                  <a:lnTo>
                    <a:pt x="932191" y="25400"/>
                  </a:lnTo>
                </a:path>
                <a:path w="1676400" h="648334">
                  <a:moveTo>
                    <a:pt x="932740" y="25616"/>
                  </a:moveTo>
                  <a:lnTo>
                    <a:pt x="996569" y="50800"/>
                  </a:lnTo>
                </a:path>
                <a:path w="1676400" h="648334">
                  <a:moveTo>
                    <a:pt x="998392" y="51519"/>
                  </a:moveTo>
                  <a:lnTo>
                    <a:pt x="1093136" y="88900"/>
                  </a:lnTo>
                </a:path>
                <a:path w="1676400" h="648334">
                  <a:moveTo>
                    <a:pt x="1094413" y="89403"/>
                  </a:moveTo>
                  <a:lnTo>
                    <a:pt x="1125325" y="101600"/>
                  </a:lnTo>
                </a:path>
                <a:path w="1676400" h="648334">
                  <a:moveTo>
                    <a:pt x="1126331" y="101996"/>
                  </a:moveTo>
                  <a:lnTo>
                    <a:pt x="1189703" y="127000"/>
                  </a:lnTo>
                </a:path>
                <a:path w="1676400" h="648334">
                  <a:moveTo>
                    <a:pt x="1191984" y="127899"/>
                  </a:moveTo>
                  <a:lnTo>
                    <a:pt x="1221892" y="139700"/>
                  </a:lnTo>
                </a:path>
                <a:path w="1676400" h="648334">
                  <a:moveTo>
                    <a:pt x="1222307" y="139863"/>
                  </a:moveTo>
                  <a:lnTo>
                    <a:pt x="1286269" y="165100"/>
                  </a:lnTo>
                </a:path>
                <a:path w="1676400" h="648334">
                  <a:moveTo>
                    <a:pt x="1288030" y="165794"/>
                  </a:moveTo>
                  <a:lnTo>
                    <a:pt x="1318458" y="177800"/>
                  </a:lnTo>
                </a:path>
                <a:path w="1676400" h="648334">
                  <a:moveTo>
                    <a:pt x="1319922" y="178377"/>
                  </a:moveTo>
                  <a:lnTo>
                    <a:pt x="1382836" y="203200"/>
                  </a:lnTo>
                </a:path>
                <a:path w="1676400" h="648334">
                  <a:moveTo>
                    <a:pt x="1385575" y="204280"/>
                  </a:moveTo>
                  <a:lnTo>
                    <a:pt x="1415025" y="215900"/>
                  </a:lnTo>
                </a:path>
                <a:path w="1676400" h="648334">
                  <a:moveTo>
                    <a:pt x="1415923" y="216254"/>
                  </a:moveTo>
                  <a:lnTo>
                    <a:pt x="1479403" y="241300"/>
                  </a:lnTo>
                </a:path>
                <a:path w="1676400" h="648334">
                  <a:moveTo>
                    <a:pt x="1481646" y="242185"/>
                  </a:moveTo>
                  <a:lnTo>
                    <a:pt x="1511592" y="254000"/>
                  </a:lnTo>
                </a:path>
                <a:path w="1676400" h="648334">
                  <a:moveTo>
                    <a:pt x="1513514" y="254758"/>
                  </a:moveTo>
                  <a:lnTo>
                    <a:pt x="1543781" y="266700"/>
                  </a:lnTo>
                </a:path>
                <a:path w="1676400" h="648334">
                  <a:moveTo>
                    <a:pt x="1543815" y="266713"/>
                  </a:moveTo>
                  <a:lnTo>
                    <a:pt x="1575970" y="279400"/>
                  </a:lnTo>
                </a:path>
                <a:path w="1676400" h="648334">
                  <a:moveTo>
                    <a:pt x="1579166" y="280661"/>
                  </a:moveTo>
                  <a:lnTo>
                    <a:pt x="1608159" y="292100"/>
                  </a:lnTo>
                </a:path>
                <a:path w="1676400" h="648334">
                  <a:moveTo>
                    <a:pt x="1609540" y="292644"/>
                  </a:moveTo>
                  <a:lnTo>
                    <a:pt x="1672537" y="317500"/>
                  </a:lnTo>
                </a:path>
                <a:path w="1676400" h="648334">
                  <a:moveTo>
                    <a:pt x="1674876" y="318422"/>
                  </a:moveTo>
                  <a:lnTo>
                    <a:pt x="1676399" y="319024"/>
                  </a:lnTo>
                  <a:lnTo>
                    <a:pt x="1674876" y="319625"/>
                  </a:lnTo>
                </a:path>
                <a:path w="1676400" h="648334">
                  <a:moveTo>
                    <a:pt x="1648073" y="330200"/>
                  </a:moveTo>
                  <a:lnTo>
                    <a:pt x="1647378" y="330474"/>
                  </a:lnTo>
                </a:path>
                <a:path w="1676400" h="648334">
                  <a:moveTo>
                    <a:pt x="1583695" y="355600"/>
                  </a:moveTo>
                  <a:lnTo>
                    <a:pt x="1581725" y="356377"/>
                  </a:lnTo>
                </a:path>
                <a:path w="1676400" h="648334">
                  <a:moveTo>
                    <a:pt x="1551506" y="368300"/>
                  </a:moveTo>
                  <a:lnTo>
                    <a:pt x="1551419" y="368334"/>
                  </a:lnTo>
                </a:path>
                <a:path w="1676400" h="648334">
                  <a:moveTo>
                    <a:pt x="1487129" y="393700"/>
                  </a:moveTo>
                  <a:lnTo>
                    <a:pt x="1485696" y="394265"/>
                  </a:lnTo>
                </a:path>
                <a:path w="1676400" h="648334">
                  <a:moveTo>
                    <a:pt x="1454940" y="406400"/>
                  </a:moveTo>
                  <a:lnTo>
                    <a:pt x="1453786" y="406855"/>
                  </a:lnTo>
                </a:path>
                <a:path w="1676400" h="648334">
                  <a:moveTo>
                    <a:pt x="1390562" y="431800"/>
                  </a:moveTo>
                  <a:lnTo>
                    <a:pt x="1388134" y="432757"/>
                  </a:lnTo>
                </a:path>
                <a:path w="1676400" h="648334">
                  <a:moveTo>
                    <a:pt x="1293995" y="469900"/>
                  </a:moveTo>
                  <a:lnTo>
                    <a:pt x="1292080" y="470655"/>
                  </a:lnTo>
                </a:path>
                <a:path w="1676400" h="648334">
                  <a:moveTo>
                    <a:pt x="1261806" y="482600"/>
                  </a:moveTo>
                  <a:lnTo>
                    <a:pt x="1260195" y="483235"/>
                  </a:lnTo>
                </a:path>
                <a:path w="1676400" h="648334">
                  <a:moveTo>
                    <a:pt x="1197428" y="508000"/>
                  </a:moveTo>
                  <a:lnTo>
                    <a:pt x="1194542" y="509138"/>
                  </a:lnTo>
                </a:path>
                <a:path w="1676400" h="648334">
                  <a:moveTo>
                    <a:pt x="1100861" y="546100"/>
                  </a:moveTo>
                  <a:lnTo>
                    <a:pt x="1098463" y="547046"/>
                  </a:lnTo>
                </a:path>
                <a:path w="1676400" h="648334">
                  <a:moveTo>
                    <a:pt x="1068672" y="558800"/>
                  </a:moveTo>
                  <a:lnTo>
                    <a:pt x="1066604" y="559616"/>
                  </a:lnTo>
                </a:path>
                <a:path w="1676400" h="648334">
                  <a:moveTo>
                    <a:pt x="1036483" y="571500"/>
                  </a:moveTo>
                  <a:lnTo>
                    <a:pt x="1036303" y="571571"/>
                  </a:lnTo>
                </a:path>
                <a:path w="1676400" h="648334">
                  <a:moveTo>
                    <a:pt x="1004294" y="584200"/>
                  </a:moveTo>
                  <a:lnTo>
                    <a:pt x="1000951" y="585519"/>
                  </a:lnTo>
                </a:path>
                <a:path w="1676400" h="648334">
                  <a:moveTo>
                    <a:pt x="907728" y="622300"/>
                  </a:moveTo>
                  <a:lnTo>
                    <a:pt x="904846" y="623436"/>
                  </a:lnTo>
                </a:path>
                <a:path w="1676400" h="648334">
                  <a:moveTo>
                    <a:pt x="875539" y="635000"/>
                  </a:moveTo>
                  <a:lnTo>
                    <a:pt x="874473" y="635420"/>
                  </a:lnTo>
                </a:path>
                <a:path w="1676400" h="648334">
                  <a:moveTo>
                    <a:pt x="843350" y="647700"/>
                  </a:moveTo>
                  <a:lnTo>
                    <a:pt x="842711" y="647951"/>
                  </a:lnTo>
                </a:path>
              </a:pathLst>
            </a:custGeom>
            <a:ln w="21336">
              <a:solidFill>
                <a:srgbClr val="E8E4DB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3855720" y="6376416"/>
              <a:ext cx="1676400" cy="661670"/>
            </a:xfrm>
            <a:custGeom>
              <a:avLst/>
              <a:gdLst/>
              <a:ahLst/>
              <a:cxnLst/>
              <a:rect l="l" t="t" r="r" b="b"/>
              <a:pathLst>
                <a:path w="1676400" h="661670">
                  <a:moveTo>
                    <a:pt x="838200" y="661415"/>
                  </a:moveTo>
                  <a:lnTo>
                    <a:pt x="0" y="330707"/>
                  </a:lnTo>
                  <a:lnTo>
                    <a:pt x="838200" y="0"/>
                  </a:lnTo>
                  <a:lnTo>
                    <a:pt x="1676399" y="330707"/>
                  </a:lnTo>
                  <a:lnTo>
                    <a:pt x="838200" y="661415"/>
                  </a:lnTo>
                  <a:close/>
                </a:path>
              </a:pathLst>
            </a:custGeom>
            <a:solidFill>
              <a:srgbClr val="CC99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3855720" y="6376416"/>
              <a:ext cx="1676400" cy="661670"/>
            </a:xfrm>
            <a:custGeom>
              <a:avLst/>
              <a:gdLst/>
              <a:ahLst/>
              <a:cxnLst/>
              <a:rect l="l" t="t" r="r" b="b"/>
              <a:pathLst>
                <a:path w="1676400" h="661670">
                  <a:moveTo>
                    <a:pt x="0" y="330707"/>
                  </a:moveTo>
                  <a:lnTo>
                    <a:pt x="838200" y="0"/>
                  </a:lnTo>
                  <a:lnTo>
                    <a:pt x="1676399" y="330707"/>
                  </a:lnTo>
                  <a:lnTo>
                    <a:pt x="838200" y="661415"/>
                  </a:lnTo>
                  <a:lnTo>
                    <a:pt x="0" y="330707"/>
                  </a:lnTo>
                  <a:close/>
                </a:path>
              </a:pathLst>
            </a:custGeom>
            <a:ln w="21336">
              <a:solidFill>
                <a:srgbClr val="E8E4DB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6" name="object 36"/>
          <p:cNvSpPr txBox="1"/>
          <p:nvPr/>
        </p:nvSpPr>
        <p:spPr>
          <a:xfrm>
            <a:off x="4362716" y="6572466"/>
            <a:ext cx="562610" cy="29464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750" spc="5" dirty="0">
                <a:solidFill>
                  <a:srgbClr val="333333"/>
                </a:solidFill>
                <a:latin typeface="Arial" panose="020B0604020202020204"/>
                <a:cs typeface="Arial" panose="020B0604020202020204"/>
              </a:rPr>
              <a:t>D</a:t>
            </a:r>
            <a:r>
              <a:rPr sz="1750" spc="10" dirty="0">
                <a:solidFill>
                  <a:srgbClr val="333333"/>
                </a:solidFill>
                <a:latin typeface="Arial" panose="020B0604020202020204"/>
                <a:cs typeface="Arial" panose="020B0604020202020204"/>
              </a:rPr>
              <a:t>on</a:t>
            </a:r>
            <a:r>
              <a:rPr sz="1750" spc="5" dirty="0">
                <a:solidFill>
                  <a:srgbClr val="333333"/>
                </a:solidFill>
                <a:latin typeface="Arial" panose="020B0604020202020204"/>
                <a:cs typeface="Arial" panose="020B0604020202020204"/>
              </a:rPr>
              <a:t>e</a:t>
            </a:r>
            <a:endParaRPr sz="175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2104644" y="1661159"/>
            <a:ext cx="4517390" cy="5628640"/>
            <a:chOff x="2104644" y="1661159"/>
            <a:chExt cx="4517390" cy="5628640"/>
          </a:xfrm>
        </p:grpSpPr>
        <p:sp>
          <p:nvSpPr>
            <p:cNvPr id="38" name="object 38"/>
            <p:cNvSpPr/>
            <p:nvPr/>
          </p:nvSpPr>
          <p:spPr>
            <a:xfrm>
              <a:off x="4652759" y="1987295"/>
              <a:ext cx="84455" cy="4380230"/>
            </a:xfrm>
            <a:custGeom>
              <a:avLst/>
              <a:gdLst/>
              <a:ahLst/>
              <a:cxnLst/>
              <a:rect l="l" t="t" r="r" b="b"/>
              <a:pathLst>
                <a:path w="84454" h="4380230">
                  <a:moveTo>
                    <a:pt x="83832" y="4296168"/>
                  </a:moveTo>
                  <a:lnTo>
                    <a:pt x="47256" y="4296168"/>
                  </a:lnTo>
                  <a:lnTo>
                    <a:pt x="47256" y="3910596"/>
                  </a:lnTo>
                  <a:lnTo>
                    <a:pt x="36576" y="3910596"/>
                  </a:lnTo>
                  <a:lnTo>
                    <a:pt x="36576" y="4296168"/>
                  </a:lnTo>
                  <a:lnTo>
                    <a:pt x="0" y="4296168"/>
                  </a:lnTo>
                  <a:lnTo>
                    <a:pt x="41148" y="4379988"/>
                  </a:lnTo>
                  <a:lnTo>
                    <a:pt x="76847" y="4309884"/>
                  </a:lnTo>
                  <a:lnTo>
                    <a:pt x="83832" y="4296168"/>
                  </a:lnTo>
                  <a:close/>
                </a:path>
                <a:path w="84454" h="4380230">
                  <a:moveTo>
                    <a:pt x="83832" y="3457968"/>
                  </a:moveTo>
                  <a:lnTo>
                    <a:pt x="47256" y="3457968"/>
                  </a:lnTo>
                  <a:lnTo>
                    <a:pt x="47256" y="3122676"/>
                  </a:lnTo>
                  <a:lnTo>
                    <a:pt x="36576" y="3122676"/>
                  </a:lnTo>
                  <a:lnTo>
                    <a:pt x="36576" y="3457968"/>
                  </a:lnTo>
                  <a:lnTo>
                    <a:pt x="0" y="3457968"/>
                  </a:lnTo>
                  <a:lnTo>
                    <a:pt x="41148" y="3541788"/>
                  </a:lnTo>
                  <a:lnTo>
                    <a:pt x="76847" y="3471684"/>
                  </a:lnTo>
                  <a:lnTo>
                    <a:pt x="83832" y="3457968"/>
                  </a:lnTo>
                  <a:close/>
                </a:path>
                <a:path w="84454" h="4380230">
                  <a:moveTo>
                    <a:pt x="83832" y="335292"/>
                  </a:moveTo>
                  <a:lnTo>
                    <a:pt x="47256" y="335292"/>
                  </a:lnTo>
                  <a:lnTo>
                    <a:pt x="47256" y="0"/>
                  </a:lnTo>
                  <a:lnTo>
                    <a:pt x="36576" y="0"/>
                  </a:lnTo>
                  <a:lnTo>
                    <a:pt x="36576" y="335292"/>
                  </a:lnTo>
                  <a:lnTo>
                    <a:pt x="0" y="335292"/>
                  </a:lnTo>
                  <a:lnTo>
                    <a:pt x="41148" y="419112"/>
                  </a:lnTo>
                  <a:lnTo>
                    <a:pt x="76847" y="349008"/>
                  </a:lnTo>
                  <a:lnTo>
                    <a:pt x="83832" y="33529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4652772" y="7037832"/>
              <a:ext cx="83820" cy="25146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2104631" y="1661159"/>
              <a:ext cx="4517390" cy="5050790"/>
            </a:xfrm>
            <a:custGeom>
              <a:avLst/>
              <a:gdLst/>
              <a:ahLst/>
              <a:cxnLst/>
              <a:rect l="l" t="t" r="r" b="b"/>
              <a:pathLst>
                <a:path w="4517390" h="5050790">
                  <a:moveTo>
                    <a:pt x="1741944" y="5041392"/>
                  </a:moveTo>
                  <a:lnTo>
                    <a:pt x="10668" y="5041392"/>
                  </a:lnTo>
                  <a:lnTo>
                    <a:pt x="10668" y="45720"/>
                  </a:lnTo>
                  <a:lnTo>
                    <a:pt x="568452" y="45720"/>
                  </a:lnTo>
                  <a:lnTo>
                    <a:pt x="568452" y="83820"/>
                  </a:lnTo>
                  <a:lnTo>
                    <a:pt x="643293" y="45720"/>
                  </a:lnTo>
                  <a:lnTo>
                    <a:pt x="652272" y="41148"/>
                  </a:lnTo>
                  <a:lnTo>
                    <a:pt x="642962" y="36576"/>
                  </a:lnTo>
                  <a:lnTo>
                    <a:pt x="568452" y="0"/>
                  </a:lnTo>
                  <a:lnTo>
                    <a:pt x="568452" y="36576"/>
                  </a:lnTo>
                  <a:lnTo>
                    <a:pt x="0" y="36576"/>
                  </a:lnTo>
                  <a:lnTo>
                    <a:pt x="0" y="5050548"/>
                  </a:lnTo>
                  <a:lnTo>
                    <a:pt x="1741944" y="5050548"/>
                  </a:lnTo>
                  <a:lnTo>
                    <a:pt x="1741944" y="5045964"/>
                  </a:lnTo>
                  <a:lnTo>
                    <a:pt x="1741944" y="5041392"/>
                  </a:lnTo>
                  <a:close/>
                </a:path>
                <a:path w="4517390" h="5050790">
                  <a:moveTo>
                    <a:pt x="4517148" y="2141232"/>
                  </a:moveTo>
                  <a:lnTo>
                    <a:pt x="4507827" y="2136648"/>
                  </a:lnTo>
                  <a:lnTo>
                    <a:pt x="4433328" y="2100072"/>
                  </a:lnTo>
                  <a:lnTo>
                    <a:pt x="4433328" y="2136648"/>
                  </a:lnTo>
                  <a:lnTo>
                    <a:pt x="3427476" y="2136648"/>
                  </a:lnTo>
                  <a:lnTo>
                    <a:pt x="3427476" y="2147328"/>
                  </a:lnTo>
                  <a:lnTo>
                    <a:pt x="4433328" y="2147328"/>
                  </a:lnTo>
                  <a:lnTo>
                    <a:pt x="4433328" y="2183904"/>
                  </a:lnTo>
                  <a:lnTo>
                    <a:pt x="4505172" y="2147328"/>
                  </a:lnTo>
                  <a:lnTo>
                    <a:pt x="4517148" y="214123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1" name="object 41"/>
          <p:cNvSpPr txBox="1"/>
          <p:nvPr/>
        </p:nvSpPr>
        <p:spPr>
          <a:xfrm>
            <a:off x="6609002" y="1570693"/>
            <a:ext cx="1127125" cy="29464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750" spc="5" dirty="0">
                <a:solidFill>
                  <a:srgbClr val="333333"/>
                </a:solidFill>
                <a:latin typeface="Arial" panose="020B0604020202020204"/>
                <a:cs typeface="Arial" panose="020B0604020202020204"/>
              </a:rPr>
              <a:t>CPU </a:t>
            </a:r>
            <a:r>
              <a:rPr sz="1750" spc="10" dirty="0">
                <a:solidFill>
                  <a:srgbClr val="333333"/>
                </a:solidFill>
                <a:latin typeface="Arial" panose="020B0604020202020204"/>
                <a:cs typeface="Arial" panose="020B0604020202020204"/>
              </a:rPr>
              <a:t>-&gt;</a:t>
            </a:r>
            <a:r>
              <a:rPr sz="1750" spc="-100" dirty="0">
                <a:solidFill>
                  <a:srgbClr val="333333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750" spc="5" dirty="0">
                <a:solidFill>
                  <a:srgbClr val="333333"/>
                </a:solidFill>
                <a:latin typeface="Arial" panose="020B0604020202020204"/>
                <a:cs typeface="Arial" panose="020B0604020202020204"/>
              </a:rPr>
              <a:t>I/O</a:t>
            </a:r>
            <a:endParaRPr sz="17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6625848" y="2408934"/>
            <a:ext cx="1130935" cy="29464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750" spc="5" dirty="0">
                <a:solidFill>
                  <a:srgbClr val="333333"/>
                </a:solidFill>
                <a:latin typeface="Arial" panose="020B0604020202020204"/>
                <a:cs typeface="Arial" panose="020B0604020202020204"/>
              </a:rPr>
              <a:t>I/O </a:t>
            </a:r>
            <a:r>
              <a:rPr sz="1750" dirty="0">
                <a:solidFill>
                  <a:srgbClr val="333333"/>
                </a:solidFill>
                <a:latin typeface="Arial" panose="020B0604020202020204"/>
                <a:cs typeface="Arial" panose="020B0604020202020204"/>
              </a:rPr>
              <a:t>-&gt;</a:t>
            </a:r>
            <a:r>
              <a:rPr sz="1750" spc="-55" dirty="0">
                <a:solidFill>
                  <a:srgbClr val="333333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750" spc="5" dirty="0">
                <a:solidFill>
                  <a:srgbClr val="333333"/>
                </a:solidFill>
                <a:latin typeface="Arial" panose="020B0604020202020204"/>
                <a:cs typeface="Arial" panose="020B0604020202020204"/>
              </a:rPr>
              <a:t>CPU</a:t>
            </a:r>
            <a:endParaRPr sz="17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6625848" y="3666242"/>
            <a:ext cx="1532255" cy="29464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750" dirty="0">
                <a:solidFill>
                  <a:srgbClr val="333333"/>
                </a:solidFill>
                <a:latin typeface="Arial" panose="020B0604020202020204"/>
                <a:cs typeface="Arial" panose="020B0604020202020204"/>
              </a:rPr>
              <a:t>Error</a:t>
            </a:r>
            <a:r>
              <a:rPr sz="1750" spc="-30" dirty="0">
                <a:solidFill>
                  <a:srgbClr val="333333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750" dirty="0">
                <a:solidFill>
                  <a:srgbClr val="333333"/>
                </a:solidFill>
                <a:latin typeface="Arial" panose="020B0604020202020204"/>
                <a:cs typeface="Arial" panose="020B0604020202020204"/>
              </a:rPr>
              <a:t>Condition</a:t>
            </a:r>
            <a:endParaRPr sz="17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6625848" y="4755857"/>
            <a:ext cx="1130935" cy="29464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750" spc="5" dirty="0">
                <a:solidFill>
                  <a:srgbClr val="333333"/>
                </a:solidFill>
                <a:latin typeface="Arial" panose="020B0604020202020204"/>
                <a:cs typeface="Arial" panose="020B0604020202020204"/>
              </a:rPr>
              <a:t>I/O </a:t>
            </a:r>
            <a:r>
              <a:rPr sz="1750" dirty="0">
                <a:solidFill>
                  <a:srgbClr val="333333"/>
                </a:solidFill>
                <a:latin typeface="Arial" panose="020B0604020202020204"/>
                <a:cs typeface="Arial" panose="020B0604020202020204"/>
              </a:rPr>
              <a:t>-&gt;</a:t>
            </a:r>
            <a:r>
              <a:rPr sz="1750" spc="-55" dirty="0">
                <a:solidFill>
                  <a:srgbClr val="333333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750" spc="5" dirty="0">
                <a:solidFill>
                  <a:srgbClr val="333333"/>
                </a:solidFill>
                <a:latin typeface="Arial" panose="020B0604020202020204"/>
                <a:cs typeface="Arial" panose="020B0604020202020204"/>
              </a:rPr>
              <a:t>CPU</a:t>
            </a:r>
            <a:endParaRPr sz="17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6625848" y="5594098"/>
            <a:ext cx="1636395" cy="29464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750" spc="5" dirty="0">
                <a:solidFill>
                  <a:srgbClr val="333333"/>
                </a:solidFill>
                <a:latin typeface="Arial" panose="020B0604020202020204"/>
                <a:cs typeface="Arial" panose="020B0604020202020204"/>
              </a:rPr>
              <a:t>CPU </a:t>
            </a:r>
            <a:r>
              <a:rPr sz="1750" spc="10" dirty="0">
                <a:solidFill>
                  <a:srgbClr val="333333"/>
                </a:solidFill>
                <a:latin typeface="Arial" panose="020B0604020202020204"/>
                <a:cs typeface="Arial" panose="020B0604020202020204"/>
              </a:rPr>
              <a:t>-&gt;</a:t>
            </a:r>
            <a:r>
              <a:rPr sz="1750" spc="-100" dirty="0">
                <a:solidFill>
                  <a:srgbClr val="333333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750" spc="5" dirty="0">
                <a:solidFill>
                  <a:srgbClr val="333333"/>
                </a:solidFill>
                <a:latin typeface="Arial" panose="020B0604020202020204"/>
                <a:cs typeface="Arial" panose="020B0604020202020204"/>
              </a:rPr>
              <a:t>memory</a:t>
            </a:r>
            <a:endParaRPr sz="17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4002041" y="6948844"/>
            <a:ext cx="536575" cy="29464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r>
              <a:rPr sz="1750" spc="-95" dirty="0">
                <a:solidFill>
                  <a:srgbClr val="333333"/>
                </a:solidFill>
                <a:latin typeface="Arial" panose="020B0604020202020204"/>
                <a:cs typeface="Arial" panose="020B0604020202020204"/>
              </a:rPr>
              <a:t>Yes</a:t>
            </a:r>
            <a:r>
              <a:rPr sz="2625" spc="-142" baseline="27000" dirty="0">
                <a:solidFill>
                  <a:srgbClr val="383838"/>
                </a:solidFill>
                <a:latin typeface="Arial" panose="020B0604020202020204"/>
                <a:cs typeface="Arial" panose="020B0604020202020204"/>
              </a:rPr>
              <a:t>?</a:t>
            </a:r>
            <a:endParaRPr sz="2625" baseline="270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3440683" y="6397226"/>
            <a:ext cx="311785" cy="29464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750" spc="5" dirty="0">
                <a:solidFill>
                  <a:srgbClr val="333333"/>
                </a:solidFill>
                <a:latin typeface="Arial" panose="020B0604020202020204"/>
                <a:cs typeface="Arial" panose="020B0604020202020204"/>
              </a:rPr>
              <a:t>No</a:t>
            </a:r>
            <a:endParaRPr sz="17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4027441" y="4301678"/>
            <a:ext cx="673100" cy="29464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750" spc="5" dirty="0">
                <a:solidFill>
                  <a:srgbClr val="333333"/>
                </a:solidFill>
                <a:latin typeface="Arial" panose="020B0604020202020204"/>
                <a:cs typeface="Arial" panose="020B0604020202020204"/>
              </a:rPr>
              <a:t>R</a:t>
            </a:r>
            <a:r>
              <a:rPr sz="1750" spc="10" dirty="0">
                <a:solidFill>
                  <a:srgbClr val="333333"/>
                </a:solidFill>
                <a:latin typeface="Arial" panose="020B0604020202020204"/>
                <a:cs typeface="Arial" panose="020B0604020202020204"/>
              </a:rPr>
              <a:t>ea</a:t>
            </a:r>
            <a:r>
              <a:rPr sz="1750" spc="-10" dirty="0">
                <a:solidFill>
                  <a:srgbClr val="333333"/>
                </a:solidFill>
                <a:latin typeface="Arial" panose="020B0604020202020204"/>
                <a:cs typeface="Arial" panose="020B0604020202020204"/>
              </a:rPr>
              <a:t>d</a:t>
            </a:r>
            <a:r>
              <a:rPr sz="1750" spc="5" dirty="0">
                <a:solidFill>
                  <a:srgbClr val="333333"/>
                </a:solidFill>
                <a:latin typeface="Arial" panose="020B0604020202020204"/>
                <a:cs typeface="Arial" panose="020B0604020202020204"/>
              </a:rPr>
              <a:t>y</a:t>
            </a:r>
            <a:endParaRPr sz="17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3635723" y="2960578"/>
            <a:ext cx="673100" cy="5626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1000"/>
              </a:lnSpc>
              <a:spcBef>
                <a:spcPts val="100"/>
              </a:spcBef>
            </a:pPr>
            <a:r>
              <a:rPr sz="1750" spc="5" dirty="0">
                <a:solidFill>
                  <a:srgbClr val="333333"/>
                </a:solidFill>
                <a:latin typeface="Arial" panose="020B0604020202020204"/>
                <a:cs typeface="Arial" panose="020B0604020202020204"/>
              </a:rPr>
              <a:t>Not  R</a:t>
            </a:r>
            <a:r>
              <a:rPr sz="1750" spc="10" dirty="0">
                <a:solidFill>
                  <a:srgbClr val="333333"/>
                </a:solidFill>
                <a:latin typeface="Arial" panose="020B0604020202020204"/>
                <a:cs typeface="Arial" panose="020B0604020202020204"/>
              </a:rPr>
              <a:t>ea</a:t>
            </a:r>
            <a:r>
              <a:rPr sz="1750" spc="-10" dirty="0">
                <a:solidFill>
                  <a:srgbClr val="333333"/>
                </a:solidFill>
                <a:latin typeface="Arial" panose="020B0604020202020204"/>
                <a:cs typeface="Arial" panose="020B0604020202020204"/>
              </a:rPr>
              <a:t>d</a:t>
            </a:r>
            <a:r>
              <a:rPr sz="1750" spc="5" dirty="0">
                <a:solidFill>
                  <a:srgbClr val="333333"/>
                </a:solidFill>
                <a:latin typeface="Arial" panose="020B0604020202020204"/>
                <a:cs typeface="Arial" panose="020B0604020202020204"/>
              </a:rPr>
              <a:t>y</a:t>
            </a:r>
            <a:endParaRPr sz="17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5017951" y="7067803"/>
            <a:ext cx="1584325" cy="29464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750" spc="5" dirty="0">
                <a:solidFill>
                  <a:srgbClr val="333333"/>
                </a:solidFill>
                <a:latin typeface="Arial" panose="020B0604020202020204"/>
                <a:cs typeface="Arial" panose="020B0604020202020204"/>
              </a:rPr>
              <a:t>Next</a:t>
            </a:r>
            <a:r>
              <a:rPr sz="1750" spc="-80" dirty="0">
                <a:solidFill>
                  <a:srgbClr val="333333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750" spc="5" dirty="0">
                <a:solidFill>
                  <a:srgbClr val="333333"/>
                </a:solidFill>
                <a:latin typeface="Arial" panose="020B0604020202020204"/>
                <a:cs typeface="Arial" panose="020B0604020202020204"/>
              </a:rPr>
              <a:t>Instruction</a:t>
            </a:r>
            <a:endParaRPr sz="17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1" name="object 51"/>
          <p:cNvSpPr txBox="1">
            <a:spLocks noGrp="1"/>
          </p:cNvSpPr>
          <p:nvPr>
            <p:ph type="title"/>
          </p:nvPr>
        </p:nvSpPr>
        <p:spPr>
          <a:xfrm>
            <a:off x="1076966" y="381928"/>
            <a:ext cx="454533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35" dirty="0"/>
              <a:t>1. </a:t>
            </a:r>
            <a:r>
              <a:rPr spc="-40" dirty="0"/>
              <a:t>Synchronous</a:t>
            </a:r>
            <a:r>
              <a:rPr spc="-420" dirty="0"/>
              <a:t> </a:t>
            </a:r>
            <a:r>
              <a:rPr spc="-215" dirty="0"/>
              <a:t>I/O</a:t>
            </a:r>
            <a:endParaRPr spc="-215"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7767" y="555619"/>
            <a:ext cx="479171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14" dirty="0"/>
              <a:t>2. </a:t>
            </a:r>
            <a:r>
              <a:rPr spc="-70" dirty="0"/>
              <a:t>Asynchronous</a:t>
            </a:r>
            <a:r>
              <a:rPr spc="-450" dirty="0"/>
              <a:t> </a:t>
            </a:r>
            <a:r>
              <a:rPr spc="-200" dirty="0"/>
              <a:t>I/O</a:t>
            </a:r>
            <a:endParaRPr spc="-200" dirty="0"/>
          </a:p>
        </p:txBody>
      </p:sp>
      <p:sp>
        <p:nvSpPr>
          <p:cNvPr id="3" name="object 3"/>
          <p:cNvSpPr txBox="1"/>
          <p:nvPr/>
        </p:nvSpPr>
        <p:spPr>
          <a:xfrm>
            <a:off x="1093655" y="1604959"/>
            <a:ext cx="8367395" cy="4220210"/>
          </a:xfrm>
          <a:prstGeom prst="rect">
            <a:avLst/>
          </a:prstGeom>
        </p:spPr>
        <p:txBody>
          <a:bodyPr vert="horz" wrap="square" lIns="0" tIns="99695" rIns="0" bIns="0" rtlCol="0">
            <a:spAutoFit/>
          </a:bodyPr>
          <a:lstStyle/>
          <a:p>
            <a:pPr marL="312420" indent="-300355">
              <a:lnSpc>
                <a:spcPct val="100000"/>
              </a:lnSpc>
              <a:spcBef>
                <a:spcPts val="785"/>
              </a:spcBef>
              <a:buClr>
                <a:srgbClr val="D34816"/>
              </a:buClr>
              <a:buSzPct val="85000"/>
              <a:buFont typeface="Webdings" panose="05030102010509060703"/>
              <a:buChar char=""/>
              <a:tabLst>
                <a:tab pos="313055" algn="l"/>
              </a:tabLst>
            </a:pPr>
            <a:r>
              <a:rPr sz="3050" spc="-85" dirty="0">
                <a:latin typeface="Times New Roman" panose="02020603050405020304"/>
                <a:cs typeface="Times New Roman" panose="02020603050405020304"/>
              </a:rPr>
              <a:t>Start </a:t>
            </a:r>
            <a:r>
              <a:rPr sz="3050" spc="-80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3050" spc="175" dirty="0">
                <a:latin typeface="Times New Roman" panose="02020603050405020304"/>
                <a:cs typeface="Times New Roman" panose="02020603050405020304"/>
              </a:rPr>
              <a:t>I/O</a:t>
            </a:r>
            <a:r>
              <a:rPr sz="3050" spc="-1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50" spc="-95" dirty="0">
                <a:latin typeface="Times New Roman" panose="02020603050405020304"/>
                <a:cs typeface="Times New Roman" panose="02020603050405020304"/>
              </a:rPr>
              <a:t>request</a:t>
            </a:r>
            <a:endParaRPr sz="3050">
              <a:latin typeface="Times New Roman" panose="02020603050405020304"/>
              <a:cs typeface="Times New Roman" panose="02020603050405020304"/>
            </a:endParaRPr>
          </a:p>
          <a:p>
            <a:pPr marL="312420" indent="-300355">
              <a:lnSpc>
                <a:spcPct val="100000"/>
              </a:lnSpc>
              <a:spcBef>
                <a:spcPts val="700"/>
              </a:spcBef>
              <a:buClr>
                <a:srgbClr val="D34816"/>
              </a:buClr>
              <a:buSzPct val="85000"/>
              <a:buFont typeface="Webdings" panose="05030102010509060703"/>
              <a:buChar char=""/>
              <a:tabLst>
                <a:tab pos="313055" algn="l"/>
              </a:tabLst>
            </a:pPr>
            <a:r>
              <a:rPr sz="3050" spc="-65" dirty="0">
                <a:latin typeface="Times New Roman" panose="02020603050405020304"/>
                <a:cs typeface="Times New Roman" panose="02020603050405020304"/>
              </a:rPr>
              <a:t>Return </a:t>
            </a:r>
            <a:r>
              <a:rPr sz="3050" spc="-80" dirty="0">
                <a:latin typeface="Times New Roman" panose="02020603050405020304"/>
                <a:cs typeface="Times New Roman" panose="02020603050405020304"/>
              </a:rPr>
              <a:t>control </a:t>
            </a:r>
            <a:r>
              <a:rPr sz="3050" spc="-140" dirty="0">
                <a:latin typeface="Times New Roman" panose="02020603050405020304"/>
                <a:cs typeface="Times New Roman" panose="02020603050405020304"/>
              </a:rPr>
              <a:t>immediately </a:t>
            </a:r>
            <a:r>
              <a:rPr sz="3050" spc="-35" dirty="0">
                <a:latin typeface="Times New Roman" panose="02020603050405020304"/>
                <a:cs typeface="Times New Roman" panose="02020603050405020304"/>
              </a:rPr>
              <a:t>to </a:t>
            </a:r>
            <a:r>
              <a:rPr sz="3050" spc="-80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3050" spc="-100" dirty="0">
                <a:latin typeface="Times New Roman" panose="02020603050405020304"/>
                <a:cs typeface="Times New Roman" panose="02020603050405020304"/>
              </a:rPr>
              <a:t>user</a:t>
            </a:r>
            <a:r>
              <a:rPr sz="3050" spc="-135" dirty="0">
                <a:latin typeface="Times New Roman" panose="02020603050405020304"/>
                <a:cs typeface="Times New Roman" panose="02020603050405020304"/>
              </a:rPr>
              <a:t> process</a:t>
            </a:r>
            <a:endParaRPr sz="3050">
              <a:latin typeface="Times New Roman" panose="02020603050405020304"/>
              <a:cs typeface="Times New Roman" panose="02020603050405020304"/>
            </a:endParaRPr>
          </a:p>
          <a:p>
            <a:pPr marL="312420" marR="5080" indent="-300355">
              <a:lnSpc>
                <a:spcPct val="101000"/>
              </a:lnSpc>
              <a:spcBef>
                <a:spcPts val="655"/>
              </a:spcBef>
              <a:buClr>
                <a:srgbClr val="D34816"/>
              </a:buClr>
              <a:buSzPct val="85000"/>
              <a:buFont typeface="Webdings" panose="05030102010509060703"/>
              <a:buChar char=""/>
              <a:tabLst>
                <a:tab pos="313055" algn="l"/>
              </a:tabLst>
            </a:pPr>
            <a:r>
              <a:rPr sz="3050" spc="-215" dirty="0">
                <a:latin typeface="Times New Roman" panose="02020603050405020304"/>
                <a:cs typeface="Times New Roman" panose="02020603050405020304"/>
              </a:rPr>
              <a:t>If </a:t>
            </a:r>
            <a:r>
              <a:rPr sz="3050" spc="-80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3050" spc="-50" dirty="0">
                <a:latin typeface="Times New Roman" panose="02020603050405020304"/>
                <a:cs typeface="Times New Roman" panose="02020603050405020304"/>
              </a:rPr>
              <a:t>current </a:t>
            </a:r>
            <a:r>
              <a:rPr sz="3050" spc="-100" dirty="0">
                <a:latin typeface="Times New Roman" panose="02020603050405020304"/>
                <a:cs typeface="Times New Roman" panose="02020603050405020304"/>
              </a:rPr>
              <a:t>user </a:t>
            </a:r>
            <a:r>
              <a:rPr sz="3050" spc="-105" dirty="0">
                <a:latin typeface="Times New Roman" panose="02020603050405020304"/>
                <a:cs typeface="Times New Roman" panose="02020603050405020304"/>
              </a:rPr>
              <a:t>program </a:t>
            </a:r>
            <a:r>
              <a:rPr sz="3050" spc="-114" dirty="0">
                <a:latin typeface="Times New Roman" panose="02020603050405020304"/>
                <a:cs typeface="Times New Roman" panose="02020603050405020304"/>
              </a:rPr>
              <a:t>cant </a:t>
            </a:r>
            <a:r>
              <a:rPr sz="3050" spc="-35" dirty="0">
                <a:latin typeface="Times New Roman" panose="02020603050405020304"/>
                <a:cs typeface="Times New Roman" panose="02020603050405020304"/>
              </a:rPr>
              <a:t>run </a:t>
            </a:r>
            <a:r>
              <a:rPr sz="3050" spc="-85" dirty="0">
                <a:latin typeface="Times New Roman" panose="02020603050405020304"/>
                <a:cs typeface="Times New Roman" panose="02020603050405020304"/>
              </a:rPr>
              <a:t>without </a:t>
            </a:r>
            <a:r>
              <a:rPr sz="3050" spc="-80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3050" spc="95" dirty="0">
                <a:latin typeface="Times New Roman" panose="02020603050405020304"/>
                <a:cs typeface="Times New Roman" panose="02020603050405020304"/>
              </a:rPr>
              <a:t>I/O,</a:t>
            </a:r>
            <a:r>
              <a:rPr sz="3050" spc="-1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50" spc="-65" dirty="0">
                <a:latin typeface="Times New Roman" panose="02020603050405020304"/>
                <a:cs typeface="Times New Roman" panose="02020603050405020304"/>
              </a:rPr>
              <a:t>let  </a:t>
            </a:r>
            <a:r>
              <a:rPr sz="3050" spc="-80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3050" spc="-50" dirty="0">
                <a:latin typeface="Times New Roman" panose="02020603050405020304"/>
                <a:cs typeface="Times New Roman" panose="02020603050405020304"/>
              </a:rPr>
              <a:t>current </a:t>
            </a:r>
            <a:r>
              <a:rPr sz="3050" spc="-135" dirty="0">
                <a:latin typeface="Times New Roman" panose="02020603050405020304"/>
                <a:cs typeface="Times New Roman" panose="02020603050405020304"/>
              </a:rPr>
              <a:t>process</a:t>
            </a:r>
            <a:r>
              <a:rPr sz="3050" spc="-10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50" spc="-130" dirty="0">
                <a:latin typeface="Times New Roman" panose="02020603050405020304"/>
                <a:cs typeface="Times New Roman" panose="02020603050405020304"/>
              </a:rPr>
              <a:t>wait</a:t>
            </a:r>
            <a:endParaRPr sz="3050">
              <a:latin typeface="Times New Roman" panose="02020603050405020304"/>
              <a:cs typeface="Times New Roman" panose="02020603050405020304"/>
            </a:endParaRPr>
          </a:p>
          <a:p>
            <a:pPr marL="312420" marR="244475" indent="-300355">
              <a:lnSpc>
                <a:spcPct val="101000"/>
              </a:lnSpc>
              <a:spcBef>
                <a:spcPts val="660"/>
              </a:spcBef>
              <a:buClr>
                <a:srgbClr val="D34816"/>
              </a:buClr>
              <a:buSzPct val="85000"/>
              <a:buFont typeface="Webdings" panose="05030102010509060703"/>
              <a:buChar char=""/>
              <a:tabLst>
                <a:tab pos="313055" algn="l"/>
              </a:tabLst>
            </a:pPr>
            <a:r>
              <a:rPr lang="en-US" sz="3050" spc="-155" dirty="0">
                <a:latin typeface="Times New Roman" panose="02020603050405020304"/>
                <a:cs typeface="Times New Roman" panose="02020603050405020304"/>
              </a:rPr>
              <a:t>CPU: </a:t>
            </a:r>
            <a:r>
              <a:rPr sz="3050" spc="-155" dirty="0">
                <a:latin typeface="Times New Roman" panose="02020603050405020304"/>
                <a:cs typeface="Times New Roman" panose="02020603050405020304"/>
              </a:rPr>
              <a:t>Schedule </a:t>
            </a:r>
            <a:r>
              <a:rPr sz="3050" spc="-150" dirty="0">
                <a:latin typeface="Times New Roman" panose="02020603050405020304"/>
                <a:cs typeface="Times New Roman" panose="02020603050405020304"/>
              </a:rPr>
              <a:t>some </a:t>
            </a:r>
            <a:r>
              <a:rPr sz="3050" spc="-65" dirty="0">
                <a:latin typeface="Times New Roman" panose="02020603050405020304"/>
                <a:cs typeface="Times New Roman" panose="02020603050405020304"/>
              </a:rPr>
              <a:t>other </a:t>
            </a:r>
            <a:r>
              <a:rPr sz="3050" spc="-100" dirty="0">
                <a:latin typeface="Times New Roman" panose="02020603050405020304"/>
                <a:cs typeface="Times New Roman" panose="02020603050405020304"/>
              </a:rPr>
              <a:t>user </a:t>
            </a:r>
            <a:r>
              <a:rPr sz="3050" spc="-110" dirty="0">
                <a:latin typeface="Times New Roman" panose="02020603050405020304"/>
                <a:cs typeface="Times New Roman" panose="02020603050405020304"/>
              </a:rPr>
              <a:t>program </a:t>
            </a:r>
            <a:r>
              <a:rPr sz="3050" spc="-50" dirty="0">
                <a:latin typeface="Times New Roman" panose="02020603050405020304"/>
                <a:cs typeface="Times New Roman" panose="02020603050405020304"/>
              </a:rPr>
              <a:t>or </a:t>
            </a:r>
            <a:r>
              <a:rPr sz="3050" spc="-114" dirty="0">
                <a:latin typeface="Times New Roman" panose="02020603050405020304"/>
                <a:cs typeface="Times New Roman" panose="02020603050405020304"/>
              </a:rPr>
              <a:t>operating </a:t>
            </a:r>
            <a:r>
              <a:rPr sz="3050" spc="-160" dirty="0">
                <a:latin typeface="Times New Roman" panose="02020603050405020304"/>
                <a:cs typeface="Times New Roman" panose="02020603050405020304"/>
              </a:rPr>
              <a:t>system  </a:t>
            </a:r>
            <a:r>
              <a:rPr sz="3050" spc="-125" dirty="0">
                <a:latin typeface="Times New Roman" panose="02020603050405020304"/>
                <a:cs typeface="Times New Roman" panose="02020603050405020304"/>
              </a:rPr>
              <a:t>code</a:t>
            </a:r>
            <a:endParaRPr sz="3050">
              <a:latin typeface="Times New Roman" panose="02020603050405020304"/>
              <a:cs typeface="Times New Roman" panose="02020603050405020304"/>
            </a:endParaRPr>
          </a:p>
          <a:p>
            <a:pPr marL="769620" lvl="1" indent="-300355">
              <a:lnSpc>
                <a:spcPct val="100000"/>
              </a:lnSpc>
              <a:spcBef>
                <a:spcPts val="700"/>
              </a:spcBef>
              <a:buClr>
                <a:srgbClr val="D34816"/>
              </a:buClr>
              <a:buSzPct val="85000"/>
              <a:buFont typeface="Webdings" panose="05030102010509060703"/>
              <a:buChar char=""/>
              <a:tabLst>
                <a:tab pos="313055" algn="l"/>
              </a:tabLst>
            </a:pPr>
            <a:r>
              <a:rPr sz="3050" spc="-215" dirty="0">
                <a:latin typeface="Times New Roman" panose="02020603050405020304"/>
                <a:cs typeface="Times New Roman" panose="02020603050405020304"/>
              </a:rPr>
              <a:t>If </a:t>
            </a:r>
            <a:r>
              <a:rPr sz="3050" spc="-110" dirty="0">
                <a:latin typeface="Times New Roman" panose="02020603050405020304"/>
                <a:cs typeface="Times New Roman" panose="02020603050405020304"/>
              </a:rPr>
              <a:t>no </a:t>
            </a:r>
            <a:r>
              <a:rPr sz="3050" spc="-135" dirty="0">
                <a:latin typeface="Times New Roman" panose="02020603050405020304"/>
                <a:cs typeface="Times New Roman" panose="02020603050405020304"/>
              </a:rPr>
              <a:t>process </a:t>
            </a:r>
            <a:r>
              <a:rPr sz="3050" spc="-145" dirty="0">
                <a:latin typeface="Times New Roman" panose="02020603050405020304"/>
                <a:cs typeface="Times New Roman" panose="02020603050405020304"/>
              </a:rPr>
              <a:t>ready </a:t>
            </a:r>
            <a:r>
              <a:rPr sz="3050" spc="-35" dirty="0">
                <a:latin typeface="Times New Roman" panose="02020603050405020304"/>
                <a:cs typeface="Times New Roman" panose="02020603050405020304"/>
              </a:rPr>
              <a:t>to </a:t>
            </a:r>
            <a:r>
              <a:rPr sz="3050" dirty="0">
                <a:latin typeface="Times New Roman" panose="02020603050405020304"/>
                <a:cs typeface="Times New Roman" panose="02020603050405020304"/>
              </a:rPr>
              <a:t>run, </a:t>
            </a:r>
            <a:r>
              <a:rPr sz="3050" spc="-85" dirty="0">
                <a:latin typeface="Times New Roman" panose="02020603050405020304"/>
                <a:cs typeface="Times New Roman" panose="02020603050405020304"/>
              </a:rPr>
              <a:t>then </a:t>
            </a:r>
            <a:r>
              <a:rPr sz="3050" spc="-105" dirty="0">
                <a:latin typeface="Times New Roman" panose="02020603050405020304"/>
                <a:cs typeface="Times New Roman" panose="02020603050405020304"/>
              </a:rPr>
              <a:t>still </a:t>
            </a:r>
            <a:r>
              <a:rPr sz="3050" spc="-120" dirty="0">
                <a:latin typeface="Times New Roman" panose="02020603050405020304"/>
                <a:cs typeface="Times New Roman" panose="02020603050405020304"/>
              </a:rPr>
              <a:t>need </a:t>
            </a:r>
            <a:r>
              <a:rPr sz="3050" spc="-80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3050" spc="-120" dirty="0">
                <a:latin typeface="Times New Roman" panose="02020603050405020304"/>
                <a:cs typeface="Times New Roman" panose="02020603050405020304"/>
              </a:rPr>
              <a:t>idle</a:t>
            </a:r>
            <a:r>
              <a:rPr sz="3050" spc="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50" spc="-110" dirty="0">
                <a:latin typeface="Times New Roman" panose="02020603050405020304"/>
                <a:cs typeface="Times New Roman" panose="02020603050405020304"/>
              </a:rPr>
              <a:t>loop</a:t>
            </a:r>
            <a:endParaRPr sz="305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76966" y="570912"/>
            <a:ext cx="479171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14" dirty="0"/>
              <a:t>2. </a:t>
            </a:r>
            <a:r>
              <a:rPr spc="-70" dirty="0"/>
              <a:t>Asynchronous</a:t>
            </a:r>
            <a:r>
              <a:rPr spc="-450" dirty="0"/>
              <a:t> </a:t>
            </a:r>
            <a:r>
              <a:rPr spc="-200" dirty="0"/>
              <a:t>I/O</a:t>
            </a:r>
            <a:endParaRPr spc="-200" dirty="0"/>
          </a:p>
        </p:txBody>
      </p:sp>
      <p:sp>
        <p:nvSpPr>
          <p:cNvPr id="3" name="object 3"/>
          <p:cNvSpPr txBox="1"/>
          <p:nvPr/>
        </p:nvSpPr>
        <p:spPr>
          <a:xfrm>
            <a:off x="365277" y="1574197"/>
            <a:ext cx="6581775" cy="1583690"/>
          </a:xfrm>
          <a:prstGeom prst="rect">
            <a:avLst/>
          </a:prstGeom>
        </p:spPr>
        <p:txBody>
          <a:bodyPr vert="horz" wrap="square" lIns="0" tIns="92710" rIns="0" bIns="0" rtlCol="0">
            <a:spAutoFit/>
          </a:bodyPr>
          <a:lstStyle/>
          <a:p>
            <a:pPr marL="312420" indent="-300355">
              <a:lnSpc>
                <a:spcPct val="100000"/>
              </a:lnSpc>
              <a:spcBef>
                <a:spcPts val="730"/>
              </a:spcBef>
              <a:buClr>
                <a:srgbClr val="D34816"/>
              </a:buClr>
              <a:buSzPct val="85000"/>
              <a:buFont typeface="Webdings" panose="05030102010509060703"/>
              <a:buChar char=""/>
              <a:tabLst>
                <a:tab pos="313055" algn="l"/>
              </a:tabLst>
            </a:pPr>
            <a:r>
              <a:rPr sz="3050" spc="-140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3050" spc="-100" dirty="0">
                <a:latin typeface="Times New Roman" panose="02020603050405020304"/>
                <a:cs typeface="Times New Roman" panose="02020603050405020304"/>
              </a:rPr>
              <a:t>number </a:t>
            </a:r>
            <a:r>
              <a:rPr sz="3050" spc="-165" dirty="0">
                <a:latin typeface="Times New Roman" panose="02020603050405020304"/>
                <a:cs typeface="Times New Roman" panose="02020603050405020304"/>
              </a:rPr>
              <a:t>of </a:t>
            </a:r>
            <a:r>
              <a:rPr sz="3050" spc="-120" dirty="0">
                <a:latin typeface="Times New Roman" panose="02020603050405020304"/>
                <a:cs typeface="Times New Roman" panose="02020603050405020304"/>
              </a:rPr>
              <a:t>outstanding </a:t>
            </a:r>
            <a:r>
              <a:rPr sz="3050" spc="175" dirty="0">
                <a:latin typeface="Times New Roman" panose="02020603050405020304"/>
                <a:cs typeface="Times New Roman" panose="02020603050405020304"/>
              </a:rPr>
              <a:t>I/O </a:t>
            </a:r>
            <a:r>
              <a:rPr sz="3050" spc="-110" dirty="0">
                <a:latin typeface="Times New Roman" panose="02020603050405020304"/>
                <a:cs typeface="Times New Roman" panose="02020603050405020304"/>
              </a:rPr>
              <a:t>requests</a:t>
            </a:r>
            <a:r>
              <a:rPr sz="3050" spc="-2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50" spc="-254" dirty="0">
                <a:latin typeface="Times New Roman" panose="02020603050405020304"/>
                <a:cs typeface="Times New Roman" panose="02020603050405020304"/>
              </a:rPr>
              <a:t>is?</a:t>
            </a:r>
            <a:endParaRPr sz="3050">
              <a:latin typeface="Times New Roman" panose="02020603050405020304"/>
              <a:cs typeface="Times New Roman" panose="02020603050405020304"/>
            </a:endParaRPr>
          </a:p>
          <a:p>
            <a:pPr marL="364490">
              <a:lnSpc>
                <a:spcPct val="100000"/>
              </a:lnSpc>
              <a:spcBef>
                <a:spcPts val="505"/>
              </a:spcBef>
            </a:pPr>
            <a:r>
              <a:rPr sz="2250" spc="-1010" dirty="0">
                <a:solidFill>
                  <a:srgbClr val="9A2D1F"/>
                </a:solidFill>
                <a:latin typeface="Webdings" panose="05030102010509060703"/>
                <a:cs typeface="Webdings" panose="05030102010509060703"/>
              </a:rPr>
              <a:t></a:t>
            </a:r>
            <a:r>
              <a:rPr sz="2250" spc="165" dirty="0">
                <a:solidFill>
                  <a:srgbClr val="9A2D1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50" spc="-135" dirty="0">
                <a:latin typeface="Times New Roman" panose="02020603050405020304"/>
                <a:cs typeface="Times New Roman" panose="02020603050405020304"/>
              </a:rPr>
              <a:t>More </a:t>
            </a:r>
            <a:r>
              <a:rPr sz="2650" spc="-95" dirty="0">
                <a:latin typeface="Times New Roman" panose="02020603050405020304"/>
                <a:cs typeface="Times New Roman" panose="02020603050405020304"/>
              </a:rPr>
              <a:t>then</a:t>
            </a:r>
            <a:r>
              <a:rPr sz="265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50" spc="-70" dirty="0">
                <a:latin typeface="Times New Roman" panose="02020603050405020304"/>
                <a:cs typeface="Times New Roman" panose="02020603050405020304"/>
              </a:rPr>
              <a:t>One</a:t>
            </a:r>
            <a:endParaRPr sz="2650">
              <a:latin typeface="Times New Roman" panose="02020603050405020304"/>
              <a:cs typeface="Times New Roman" panose="02020603050405020304"/>
            </a:endParaRPr>
          </a:p>
          <a:p>
            <a:pPr marL="312420" indent="-300355">
              <a:lnSpc>
                <a:spcPct val="100000"/>
              </a:lnSpc>
              <a:spcBef>
                <a:spcPts val="625"/>
              </a:spcBef>
              <a:buClr>
                <a:srgbClr val="D34816"/>
              </a:buClr>
              <a:buSzPct val="85000"/>
              <a:buFont typeface="Webdings" panose="05030102010509060703"/>
              <a:buChar char=""/>
              <a:tabLst>
                <a:tab pos="313055" algn="l"/>
              </a:tabLst>
            </a:pPr>
            <a:r>
              <a:rPr sz="3050" spc="-125" dirty="0">
                <a:latin typeface="Times New Roman" panose="02020603050405020304"/>
                <a:cs typeface="Times New Roman" panose="02020603050405020304"/>
              </a:rPr>
              <a:t>Need </a:t>
            </a:r>
            <a:r>
              <a:rPr sz="3050" spc="-35" dirty="0">
                <a:latin typeface="Times New Roman" panose="02020603050405020304"/>
                <a:cs typeface="Times New Roman" panose="02020603050405020304"/>
              </a:rPr>
              <a:t>to </a:t>
            </a:r>
            <a:r>
              <a:rPr sz="3050" spc="-145" dirty="0">
                <a:latin typeface="Times New Roman" panose="02020603050405020304"/>
                <a:cs typeface="Times New Roman" panose="02020603050405020304"/>
              </a:rPr>
              <a:t>keep </a:t>
            </a:r>
            <a:r>
              <a:rPr sz="3050" spc="-90" dirty="0">
                <a:latin typeface="Times New Roman" panose="02020603050405020304"/>
                <a:cs typeface="Times New Roman" panose="02020603050405020304"/>
              </a:rPr>
              <a:t>track </a:t>
            </a:r>
            <a:r>
              <a:rPr sz="3050" spc="-165" dirty="0">
                <a:latin typeface="Times New Roman" panose="02020603050405020304"/>
                <a:cs typeface="Times New Roman" panose="02020603050405020304"/>
              </a:rPr>
              <a:t>of </a:t>
            </a:r>
            <a:r>
              <a:rPr sz="3050" spc="-105" dirty="0">
                <a:latin typeface="Times New Roman" panose="02020603050405020304"/>
                <a:cs typeface="Times New Roman" panose="02020603050405020304"/>
              </a:rPr>
              <a:t>multiple </a:t>
            </a:r>
            <a:r>
              <a:rPr sz="3050" spc="185" dirty="0">
                <a:latin typeface="Times New Roman" panose="02020603050405020304"/>
                <a:cs typeface="Times New Roman" panose="02020603050405020304"/>
              </a:rPr>
              <a:t>I/O</a:t>
            </a:r>
            <a:r>
              <a:rPr sz="3050" spc="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50" spc="-110" dirty="0">
                <a:latin typeface="Times New Roman" panose="02020603050405020304"/>
                <a:cs typeface="Times New Roman" panose="02020603050405020304"/>
              </a:rPr>
              <a:t>requests</a:t>
            </a:r>
            <a:endParaRPr sz="305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2766060" y="1371600"/>
            <a:ext cx="3688079" cy="661670"/>
          </a:xfrm>
          <a:custGeom>
            <a:avLst/>
            <a:gdLst/>
            <a:ahLst/>
            <a:cxnLst/>
            <a:rect l="l" t="t" r="r" b="b"/>
            <a:pathLst>
              <a:path w="3688079" h="661669">
                <a:moveTo>
                  <a:pt x="3688080" y="661415"/>
                </a:moveTo>
                <a:lnTo>
                  <a:pt x="0" y="661415"/>
                </a:lnTo>
                <a:lnTo>
                  <a:pt x="0" y="0"/>
                </a:lnTo>
                <a:lnTo>
                  <a:pt x="3688080" y="0"/>
                </a:lnTo>
                <a:lnTo>
                  <a:pt x="3688080" y="661415"/>
                </a:lnTo>
                <a:close/>
              </a:path>
            </a:pathLst>
          </a:custGeom>
          <a:solidFill>
            <a:srgbClr val="CC99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2766060" y="1371600"/>
            <a:ext cx="3688079" cy="661670"/>
          </a:xfrm>
          <a:prstGeom prst="rect">
            <a:avLst/>
          </a:prstGeom>
          <a:ln w="21335">
            <a:solidFill>
              <a:srgbClr val="E8E4DB"/>
            </a:solidFill>
          </a:ln>
        </p:spPr>
        <p:txBody>
          <a:bodyPr vert="horz" wrap="square" lIns="0" tIns="44450" rIns="0" bIns="0" rtlCol="0">
            <a:spAutoFit/>
          </a:bodyPr>
          <a:lstStyle/>
          <a:p>
            <a:pPr marL="1475105" marR="386715" indent="-1080770">
              <a:lnSpc>
                <a:spcPct val="101000"/>
              </a:lnSpc>
              <a:spcBef>
                <a:spcPts val="350"/>
              </a:spcBef>
            </a:pPr>
            <a:r>
              <a:rPr sz="1750" spc="5" dirty="0">
                <a:solidFill>
                  <a:srgbClr val="333333"/>
                </a:solidFill>
                <a:latin typeface="Arial" panose="020B0604020202020204"/>
                <a:cs typeface="Arial" panose="020B0604020202020204"/>
              </a:rPr>
              <a:t>Issues Read command to</a:t>
            </a:r>
            <a:r>
              <a:rPr sz="1750" spc="-130" dirty="0">
                <a:solidFill>
                  <a:srgbClr val="333333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750" spc="5" dirty="0">
                <a:solidFill>
                  <a:srgbClr val="333333"/>
                </a:solidFill>
                <a:latin typeface="Arial" panose="020B0604020202020204"/>
                <a:cs typeface="Arial" panose="020B0604020202020204"/>
              </a:rPr>
              <a:t>I/O  module</a:t>
            </a:r>
            <a:endParaRPr sz="175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2755264" y="2395601"/>
            <a:ext cx="3709670" cy="412115"/>
            <a:chOff x="2755264" y="2395601"/>
            <a:chExt cx="3709670" cy="412115"/>
          </a:xfrm>
        </p:grpSpPr>
        <p:sp>
          <p:nvSpPr>
            <p:cNvPr id="6" name="object 6"/>
            <p:cNvSpPr/>
            <p:nvPr/>
          </p:nvSpPr>
          <p:spPr>
            <a:xfrm>
              <a:off x="2766060" y="2395728"/>
              <a:ext cx="0" cy="10795"/>
            </a:xfrm>
            <a:custGeom>
              <a:avLst/>
              <a:gdLst/>
              <a:ahLst/>
              <a:cxnLst/>
              <a:rect l="l" t="t" r="r" b="b"/>
              <a:pathLst>
                <a:path h="10794">
                  <a:moveTo>
                    <a:pt x="0" y="0"/>
                  </a:moveTo>
                  <a:lnTo>
                    <a:pt x="0" y="10667"/>
                  </a:lnTo>
                </a:path>
              </a:pathLst>
            </a:custGeom>
            <a:ln w="3175">
              <a:solidFill>
                <a:srgbClr val="E8E4DB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2766059" y="2406396"/>
              <a:ext cx="3688079" cy="390525"/>
            </a:xfrm>
            <a:custGeom>
              <a:avLst/>
              <a:gdLst/>
              <a:ahLst/>
              <a:cxnLst/>
              <a:rect l="l" t="t" r="r" b="b"/>
              <a:pathLst>
                <a:path w="3688079" h="390525">
                  <a:moveTo>
                    <a:pt x="3688080" y="390143"/>
                  </a:moveTo>
                  <a:lnTo>
                    <a:pt x="0" y="390144"/>
                  </a:lnTo>
                  <a:lnTo>
                    <a:pt x="0" y="0"/>
                  </a:lnTo>
                </a:path>
              </a:pathLst>
            </a:custGeom>
            <a:ln w="21336">
              <a:solidFill>
                <a:srgbClr val="E8E4DB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2766059" y="2406396"/>
              <a:ext cx="3688079" cy="390525"/>
            </a:xfrm>
            <a:custGeom>
              <a:avLst/>
              <a:gdLst/>
              <a:ahLst/>
              <a:cxnLst/>
              <a:rect l="l" t="t" r="r" b="b"/>
              <a:pathLst>
                <a:path w="3688079" h="390525">
                  <a:moveTo>
                    <a:pt x="3688080" y="390144"/>
                  </a:moveTo>
                  <a:lnTo>
                    <a:pt x="0" y="390144"/>
                  </a:lnTo>
                  <a:lnTo>
                    <a:pt x="0" y="0"/>
                  </a:lnTo>
                  <a:lnTo>
                    <a:pt x="3688080" y="0"/>
                  </a:lnTo>
                  <a:lnTo>
                    <a:pt x="3688080" y="390144"/>
                  </a:lnTo>
                  <a:close/>
                </a:path>
              </a:pathLst>
            </a:custGeom>
            <a:solidFill>
              <a:srgbClr val="CC99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2766059" y="2406396"/>
              <a:ext cx="3688079" cy="390525"/>
            </a:xfrm>
            <a:custGeom>
              <a:avLst/>
              <a:gdLst/>
              <a:ahLst/>
              <a:cxnLst/>
              <a:rect l="l" t="t" r="r" b="b"/>
              <a:pathLst>
                <a:path w="3688079" h="390525">
                  <a:moveTo>
                    <a:pt x="0" y="0"/>
                  </a:moveTo>
                  <a:lnTo>
                    <a:pt x="3688080" y="0"/>
                  </a:lnTo>
                  <a:lnTo>
                    <a:pt x="3688080" y="390144"/>
                  </a:lnTo>
                  <a:lnTo>
                    <a:pt x="0" y="390144"/>
                  </a:lnTo>
                  <a:lnTo>
                    <a:pt x="0" y="0"/>
                  </a:lnTo>
                  <a:close/>
                </a:path>
              </a:pathLst>
            </a:custGeom>
            <a:ln w="21336">
              <a:solidFill>
                <a:srgbClr val="E8E4DB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/>
          <p:nvPr/>
        </p:nvSpPr>
        <p:spPr>
          <a:xfrm>
            <a:off x="2766060" y="2436391"/>
            <a:ext cx="3677920" cy="29464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0795" algn="ctr">
              <a:lnSpc>
                <a:spcPct val="100000"/>
              </a:lnSpc>
              <a:spcBef>
                <a:spcPts val="110"/>
              </a:spcBef>
            </a:pPr>
            <a:r>
              <a:rPr sz="1750" spc="5" dirty="0">
                <a:solidFill>
                  <a:srgbClr val="333333"/>
                </a:solidFill>
                <a:latin typeface="Arial" panose="020B0604020202020204"/>
                <a:cs typeface="Arial" panose="020B0604020202020204"/>
              </a:rPr>
              <a:t>Read status </a:t>
            </a:r>
            <a:r>
              <a:rPr sz="1750" spc="-5" dirty="0">
                <a:solidFill>
                  <a:srgbClr val="333333"/>
                </a:solidFill>
                <a:latin typeface="Arial" panose="020B0604020202020204"/>
                <a:cs typeface="Arial" panose="020B0604020202020204"/>
              </a:rPr>
              <a:t>of </a:t>
            </a:r>
            <a:r>
              <a:rPr sz="1750" spc="5" dirty="0">
                <a:solidFill>
                  <a:srgbClr val="333333"/>
                </a:solidFill>
                <a:latin typeface="Arial" panose="020B0604020202020204"/>
                <a:cs typeface="Arial" panose="020B0604020202020204"/>
              </a:rPr>
              <a:t>I/O</a:t>
            </a:r>
            <a:r>
              <a:rPr sz="1750" spc="450" dirty="0">
                <a:solidFill>
                  <a:srgbClr val="333333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750" spc="5" dirty="0">
                <a:solidFill>
                  <a:srgbClr val="333333"/>
                </a:solidFill>
                <a:latin typeface="Arial" panose="020B0604020202020204"/>
                <a:cs typeface="Arial" panose="020B0604020202020204"/>
              </a:rPr>
              <a:t>module</a:t>
            </a:r>
            <a:endParaRPr sz="175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2755264" y="4680077"/>
            <a:ext cx="3709670" cy="412115"/>
            <a:chOff x="2755264" y="4680077"/>
            <a:chExt cx="3709670" cy="412115"/>
          </a:xfrm>
        </p:grpSpPr>
        <p:sp>
          <p:nvSpPr>
            <p:cNvPr id="12" name="object 12"/>
            <p:cNvSpPr/>
            <p:nvPr/>
          </p:nvSpPr>
          <p:spPr>
            <a:xfrm>
              <a:off x="2766060" y="4680204"/>
              <a:ext cx="0" cy="10795"/>
            </a:xfrm>
            <a:custGeom>
              <a:avLst/>
              <a:gdLst/>
              <a:ahLst/>
              <a:cxnLst/>
              <a:rect l="l" t="t" r="r" b="b"/>
              <a:pathLst>
                <a:path h="10795">
                  <a:moveTo>
                    <a:pt x="0" y="0"/>
                  </a:moveTo>
                  <a:lnTo>
                    <a:pt x="0" y="10668"/>
                  </a:lnTo>
                </a:path>
              </a:pathLst>
            </a:custGeom>
            <a:ln w="3175">
              <a:solidFill>
                <a:srgbClr val="E8E4DB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2766059" y="4690872"/>
              <a:ext cx="3688079" cy="390525"/>
            </a:xfrm>
            <a:custGeom>
              <a:avLst/>
              <a:gdLst/>
              <a:ahLst/>
              <a:cxnLst/>
              <a:rect l="l" t="t" r="r" b="b"/>
              <a:pathLst>
                <a:path w="3688079" h="390525">
                  <a:moveTo>
                    <a:pt x="3688080" y="390143"/>
                  </a:moveTo>
                  <a:lnTo>
                    <a:pt x="0" y="390144"/>
                  </a:lnTo>
                  <a:lnTo>
                    <a:pt x="0" y="0"/>
                  </a:lnTo>
                </a:path>
              </a:pathLst>
            </a:custGeom>
            <a:ln w="21336">
              <a:solidFill>
                <a:srgbClr val="E8E4DB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2766059" y="4690872"/>
              <a:ext cx="3688079" cy="390525"/>
            </a:xfrm>
            <a:custGeom>
              <a:avLst/>
              <a:gdLst/>
              <a:ahLst/>
              <a:cxnLst/>
              <a:rect l="l" t="t" r="r" b="b"/>
              <a:pathLst>
                <a:path w="3688079" h="390525">
                  <a:moveTo>
                    <a:pt x="3688080" y="390144"/>
                  </a:moveTo>
                  <a:lnTo>
                    <a:pt x="0" y="390144"/>
                  </a:lnTo>
                  <a:lnTo>
                    <a:pt x="0" y="0"/>
                  </a:lnTo>
                  <a:lnTo>
                    <a:pt x="3688080" y="0"/>
                  </a:lnTo>
                  <a:lnTo>
                    <a:pt x="3688080" y="390144"/>
                  </a:lnTo>
                  <a:close/>
                </a:path>
              </a:pathLst>
            </a:custGeom>
            <a:solidFill>
              <a:srgbClr val="CC99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2766059" y="4690872"/>
              <a:ext cx="3688079" cy="390525"/>
            </a:xfrm>
            <a:custGeom>
              <a:avLst/>
              <a:gdLst/>
              <a:ahLst/>
              <a:cxnLst/>
              <a:rect l="l" t="t" r="r" b="b"/>
              <a:pathLst>
                <a:path w="3688079" h="390525">
                  <a:moveTo>
                    <a:pt x="0" y="0"/>
                  </a:moveTo>
                  <a:lnTo>
                    <a:pt x="3688080" y="0"/>
                  </a:lnTo>
                  <a:lnTo>
                    <a:pt x="3688080" y="390144"/>
                  </a:lnTo>
                  <a:lnTo>
                    <a:pt x="0" y="390144"/>
                  </a:lnTo>
                  <a:lnTo>
                    <a:pt x="0" y="0"/>
                  </a:lnTo>
                  <a:close/>
                </a:path>
              </a:pathLst>
            </a:custGeom>
            <a:ln w="21336">
              <a:solidFill>
                <a:srgbClr val="E8E4DB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 txBox="1"/>
          <p:nvPr/>
        </p:nvSpPr>
        <p:spPr>
          <a:xfrm>
            <a:off x="2766060" y="4720853"/>
            <a:ext cx="3677920" cy="29464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6350" algn="ctr">
              <a:lnSpc>
                <a:spcPct val="100000"/>
              </a:lnSpc>
              <a:spcBef>
                <a:spcPts val="110"/>
              </a:spcBef>
              <a:tabLst>
                <a:tab pos="2087245" algn="l"/>
              </a:tabLst>
            </a:pPr>
            <a:r>
              <a:rPr sz="1750" spc="5" dirty="0">
                <a:solidFill>
                  <a:srgbClr val="333333"/>
                </a:solidFill>
                <a:latin typeface="Arial" panose="020B0604020202020204"/>
                <a:cs typeface="Arial" panose="020B0604020202020204"/>
              </a:rPr>
              <a:t>Read word</a:t>
            </a:r>
            <a:r>
              <a:rPr sz="1750" spc="-25" dirty="0">
                <a:solidFill>
                  <a:srgbClr val="333333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750" spc="5" dirty="0">
                <a:solidFill>
                  <a:srgbClr val="333333"/>
                </a:solidFill>
                <a:latin typeface="Arial" panose="020B0604020202020204"/>
                <a:cs typeface="Arial" panose="020B0604020202020204"/>
              </a:rPr>
              <a:t>from I/O	</a:t>
            </a:r>
            <a:r>
              <a:rPr sz="1750" dirty="0">
                <a:solidFill>
                  <a:srgbClr val="333333"/>
                </a:solidFill>
                <a:latin typeface="Arial" panose="020B0604020202020204"/>
                <a:cs typeface="Arial" panose="020B0604020202020204"/>
              </a:rPr>
              <a:t>module</a:t>
            </a:r>
            <a:endParaRPr sz="175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2755264" y="5518277"/>
            <a:ext cx="3709670" cy="412115"/>
            <a:chOff x="2755264" y="5518277"/>
            <a:chExt cx="3709670" cy="412115"/>
          </a:xfrm>
        </p:grpSpPr>
        <p:sp>
          <p:nvSpPr>
            <p:cNvPr id="18" name="object 18"/>
            <p:cNvSpPr/>
            <p:nvPr/>
          </p:nvSpPr>
          <p:spPr>
            <a:xfrm>
              <a:off x="2766060" y="5518404"/>
              <a:ext cx="0" cy="10795"/>
            </a:xfrm>
            <a:custGeom>
              <a:avLst/>
              <a:gdLst/>
              <a:ahLst/>
              <a:cxnLst/>
              <a:rect l="l" t="t" r="r" b="b"/>
              <a:pathLst>
                <a:path h="10795">
                  <a:moveTo>
                    <a:pt x="0" y="0"/>
                  </a:moveTo>
                  <a:lnTo>
                    <a:pt x="0" y="10668"/>
                  </a:lnTo>
                </a:path>
              </a:pathLst>
            </a:custGeom>
            <a:ln w="3175">
              <a:solidFill>
                <a:srgbClr val="E8E4DB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2766059" y="5529072"/>
              <a:ext cx="3688079" cy="390525"/>
            </a:xfrm>
            <a:custGeom>
              <a:avLst/>
              <a:gdLst/>
              <a:ahLst/>
              <a:cxnLst/>
              <a:rect l="l" t="t" r="r" b="b"/>
              <a:pathLst>
                <a:path w="3688079" h="390525">
                  <a:moveTo>
                    <a:pt x="3688080" y="390143"/>
                  </a:moveTo>
                  <a:lnTo>
                    <a:pt x="0" y="390144"/>
                  </a:lnTo>
                  <a:lnTo>
                    <a:pt x="0" y="0"/>
                  </a:lnTo>
                </a:path>
              </a:pathLst>
            </a:custGeom>
            <a:ln w="21336">
              <a:solidFill>
                <a:srgbClr val="E8E4DB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2766059" y="5529072"/>
              <a:ext cx="3688079" cy="390525"/>
            </a:xfrm>
            <a:custGeom>
              <a:avLst/>
              <a:gdLst/>
              <a:ahLst/>
              <a:cxnLst/>
              <a:rect l="l" t="t" r="r" b="b"/>
              <a:pathLst>
                <a:path w="3688079" h="390525">
                  <a:moveTo>
                    <a:pt x="3688080" y="390144"/>
                  </a:moveTo>
                  <a:lnTo>
                    <a:pt x="0" y="390144"/>
                  </a:lnTo>
                  <a:lnTo>
                    <a:pt x="0" y="0"/>
                  </a:lnTo>
                  <a:lnTo>
                    <a:pt x="3688080" y="0"/>
                  </a:lnTo>
                  <a:lnTo>
                    <a:pt x="3688080" y="390144"/>
                  </a:lnTo>
                  <a:close/>
                </a:path>
              </a:pathLst>
            </a:custGeom>
            <a:solidFill>
              <a:srgbClr val="CC99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2766059" y="5529072"/>
              <a:ext cx="3688079" cy="390525"/>
            </a:xfrm>
            <a:custGeom>
              <a:avLst/>
              <a:gdLst/>
              <a:ahLst/>
              <a:cxnLst/>
              <a:rect l="l" t="t" r="r" b="b"/>
              <a:pathLst>
                <a:path w="3688079" h="390525">
                  <a:moveTo>
                    <a:pt x="0" y="0"/>
                  </a:moveTo>
                  <a:lnTo>
                    <a:pt x="3688080" y="0"/>
                  </a:lnTo>
                  <a:lnTo>
                    <a:pt x="3688080" y="390144"/>
                  </a:lnTo>
                  <a:lnTo>
                    <a:pt x="0" y="390144"/>
                  </a:lnTo>
                  <a:lnTo>
                    <a:pt x="0" y="0"/>
                  </a:lnTo>
                  <a:close/>
                </a:path>
              </a:pathLst>
            </a:custGeom>
            <a:ln w="21336">
              <a:solidFill>
                <a:srgbClr val="E8E4DB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2" name="object 22"/>
          <p:cNvSpPr txBox="1"/>
          <p:nvPr/>
        </p:nvSpPr>
        <p:spPr>
          <a:xfrm>
            <a:off x="2766060" y="5558985"/>
            <a:ext cx="3677920" cy="29464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667385">
              <a:lnSpc>
                <a:spcPct val="100000"/>
              </a:lnSpc>
              <a:spcBef>
                <a:spcPts val="110"/>
              </a:spcBef>
            </a:pPr>
            <a:r>
              <a:rPr sz="1750" spc="-5" dirty="0">
                <a:solidFill>
                  <a:srgbClr val="333333"/>
                </a:solidFill>
                <a:latin typeface="Arial" panose="020B0604020202020204"/>
                <a:cs typeface="Arial" panose="020B0604020202020204"/>
              </a:rPr>
              <a:t>Write </a:t>
            </a:r>
            <a:r>
              <a:rPr sz="1750" spc="5" dirty="0">
                <a:solidFill>
                  <a:srgbClr val="333333"/>
                </a:solidFill>
                <a:latin typeface="Arial" panose="020B0604020202020204"/>
                <a:cs typeface="Arial" panose="020B0604020202020204"/>
              </a:rPr>
              <a:t>word into</a:t>
            </a:r>
            <a:r>
              <a:rPr sz="1750" spc="-50" dirty="0">
                <a:solidFill>
                  <a:srgbClr val="333333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750" spc="5" dirty="0">
                <a:solidFill>
                  <a:srgbClr val="333333"/>
                </a:solidFill>
                <a:latin typeface="Arial" panose="020B0604020202020204"/>
                <a:cs typeface="Arial" panose="020B0604020202020204"/>
              </a:rPr>
              <a:t>memory</a:t>
            </a:r>
            <a:endParaRPr sz="17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3845052" y="2930651"/>
            <a:ext cx="1697735" cy="176022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 txBox="1"/>
          <p:nvPr/>
        </p:nvSpPr>
        <p:spPr>
          <a:xfrm>
            <a:off x="4362716" y="3512332"/>
            <a:ext cx="661670" cy="5626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1000"/>
              </a:lnSpc>
              <a:spcBef>
                <a:spcPts val="100"/>
              </a:spcBef>
            </a:pPr>
            <a:r>
              <a:rPr sz="1750" spc="5" dirty="0">
                <a:solidFill>
                  <a:srgbClr val="333333"/>
                </a:solidFill>
                <a:latin typeface="Arial" panose="020B0604020202020204"/>
                <a:cs typeface="Arial" panose="020B0604020202020204"/>
              </a:rPr>
              <a:t>C</a:t>
            </a:r>
            <a:r>
              <a:rPr sz="1750" spc="10" dirty="0">
                <a:solidFill>
                  <a:srgbClr val="333333"/>
                </a:solidFill>
                <a:latin typeface="Arial" panose="020B0604020202020204"/>
                <a:cs typeface="Arial" panose="020B0604020202020204"/>
              </a:rPr>
              <a:t>he</a:t>
            </a:r>
            <a:r>
              <a:rPr sz="1750" spc="-15" dirty="0">
                <a:solidFill>
                  <a:srgbClr val="333333"/>
                </a:solidFill>
                <a:latin typeface="Arial" panose="020B0604020202020204"/>
                <a:cs typeface="Arial" panose="020B0604020202020204"/>
              </a:rPr>
              <a:t>c</a:t>
            </a:r>
            <a:r>
              <a:rPr sz="1750" dirty="0">
                <a:solidFill>
                  <a:srgbClr val="333333"/>
                </a:solidFill>
                <a:latin typeface="Arial" panose="020B0604020202020204"/>
                <a:cs typeface="Arial" panose="020B0604020202020204"/>
              </a:rPr>
              <a:t>k  </a:t>
            </a:r>
            <a:r>
              <a:rPr sz="1750" spc="10" dirty="0">
                <a:solidFill>
                  <a:srgbClr val="333333"/>
                </a:solidFill>
                <a:latin typeface="Arial" panose="020B0604020202020204"/>
                <a:cs typeface="Arial" panose="020B0604020202020204"/>
              </a:rPr>
              <a:t>S</a:t>
            </a:r>
            <a:r>
              <a:rPr sz="1750" dirty="0">
                <a:solidFill>
                  <a:srgbClr val="333333"/>
                </a:solidFill>
                <a:latin typeface="Arial" panose="020B0604020202020204"/>
                <a:cs typeface="Arial" panose="020B0604020202020204"/>
              </a:rPr>
              <a:t>t</a:t>
            </a:r>
            <a:r>
              <a:rPr sz="1750" spc="-10" dirty="0">
                <a:solidFill>
                  <a:srgbClr val="333333"/>
                </a:solidFill>
                <a:latin typeface="Arial" panose="020B0604020202020204"/>
                <a:cs typeface="Arial" panose="020B0604020202020204"/>
              </a:rPr>
              <a:t>a</a:t>
            </a:r>
            <a:r>
              <a:rPr sz="1750" dirty="0">
                <a:solidFill>
                  <a:srgbClr val="333333"/>
                </a:solidFill>
                <a:latin typeface="Arial" panose="020B0604020202020204"/>
                <a:cs typeface="Arial" panose="020B0604020202020204"/>
              </a:rPr>
              <a:t>t</a:t>
            </a:r>
            <a:r>
              <a:rPr sz="1750" spc="10" dirty="0">
                <a:solidFill>
                  <a:srgbClr val="333333"/>
                </a:solidFill>
                <a:latin typeface="Arial" panose="020B0604020202020204"/>
                <a:cs typeface="Arial" panose="020B0604020202020204"/>
              </a:rPr>
              <a:t>u</a:t>
            </a:r>
            <a:r>
              <a:rPr sz="1750" spc="5" dirty="0">
                <a:solidFill>
                  <a:srgbClr val="333333"/>
                </a:solidFill>
                <a:latin typeface="Arial" panose="020B0604020202020204"/>
                <a:cs typeface="Arial" panose="020B0604020202020204"/>
              </a:rPr>
              <a:t>s</a:t>
            </a:r>
            <a:endParaRPr sz="175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3844925" y="6365621"/>
            <a:ext cx="1697989" cy="683260"/>
            <a:chOff x="3844925" y="6365621"/>
            <a:chExt cx="1697989" cy="683260"/>
          </a:xfrm>
        </p:grpSpPr>
        <p:sp>
          <p:nvSpPr>
            <p:cNvPr id="26" name="object 26"/>
            <p:cNvSpPr/>
            <p:nvPr/>
          </p:nvSpPr>
          <p:spPr>
            <a:xfrm>
              <a:off x="3855720" y="6376416"/>
              <a:ext cx="1676400" cy="660400"/>
            </a:xfrm>
            <a:custGeom>
              <a:avLst/>
              <a:gdLst/>
              <a:ahLst/>
              <a:cxnLst/>
              <a:rect l="l" t="t" r="r" b="b"/>
              <a:pathLst>
                <a:path w="1676400" h="660400">
                  <a:moveTo>
                    <a:pt x="3048" y="331910"/>
                  </a:moveTo>
                  <a:lnTo>
                    <a:pt x="0" y="330708"/>
                  </a:lnTo>
                  <a:lnTo>
                    <a:pt x="3048" y="329505"/>
                  </a:lnTo>
                  <a:lnTo>
                    <a:pt x="3048" y="331910"/>
                  </a:lnTo>
                  <a:close/>
                </a:path>
                <a:path w="1676400" h="660400">
                  <a:moveTo>
                    <a:pt x="33528" y="329183"/>
                  </a:moveTo>
                  <a:lnTo>
                    <a:pt x="3862" y="329183"/>
                  </a:lnTo>
                  <a:lnTo>
                    <a:pt x="98916" y="291680"/>
                  </a:lnTo>
                  <a:lnTo>
                    <a:pt x="96012" y="303783"/>
                  </a:lnTo>
                  <a:lnTo>
                    <a:pt x="68580" y="303783"/>
                  </a:lnTo>
                  <a:lnTo>
                    <a:pt x="64008" y="316483"/>
                  </a:lnTo>
                  <a:lnTo>
                    <a:pt x="38100" y="316483"/>
                  </a:lnTo>
                  <a:lnTo>
                    <a:pt x="33528" y="329183"/>
                  </a:lnTo>
                  <a:close/>
                </a:path>
                <a:path w="1676400" h="660400">
                  <a:moveTo>
                    <a:pt x="131064" y="291083"/>
                  </a:moveTo>
                  <a:lnTo>
                    <a:pt x="100429" y="291083"/>
                  </a:lnTo>
                  <a:lnTo>
                    <a:pt x="164569" y="265777"/>
                  </a:lnTo>
                  <a:lnTo>
                    <a:pt x="161544" y="278383"/>
                  </a:lnTo>
                  <a:lnTo>
                    <a:pt x="134112" y="278383"/>
                  </a:lnTo>
                  <a:lnTo>
                    <a:pt x="131064" y="291083"/>
                  </a:lnTo>
                  <a:close/>
                </a:path>
                <a:path w="1676400" h="660400">
                  <a:moveTo>
                    <a:pt x="192024" y="265683"/>
                  </a:moveTo>
                  <a:lnTo>
                    <a:pt x="164807" y="265683"/>
                  </a:lnTo>
                  <a:lnTo>
                    <a:pt x="196529" y="253168"/>
                  </a:lnTo>
                  <a:lnTo>
                    <a:pt x="192024" y="265683"/>
                  </a:lnTo>
                  <a:close/>
                </a:path>
                <a:path w="1676400" h="660400">
                  <a:moveTo>
                    <a:pt x="227076" y="252983"/>
                  </a:moveTo>
                  <a:lnTo>
                    <a:pt x="196996" y="252983"/>
                  </a:lnTo>
                  <a:lnTo>
                    <a:pt x="292508" y="215300"/>
                  </a:lnTo>
                  <a:lnTo>
                    <a:pt x="289560" y="227583"/>
                  </a:lnTo>
                  <a:lnTo>
                    <a:pt x="262128" y="227583"/>
                  </a:lnTo>
                  <a:lnTo>
                    <a:pt x="257556" y="240283"/>
                  </a:lnTo>
                  <a:lnTo>
                    <a:pt x="231648" y="240283"/>
                  </a:lnTo>
                  <a:lnTo>
                    <a:pt x="227076" y="252983"/>
                  </a:lnTo>
                  <a:close/>
                </a:path>
                <a:path w="1676400" h="660400">
                  <a:moveTo>
                    <a:pt x="420624" y="176783"/>
                  </a:moveTo>
                  <a:lnTo>
                    <a:pt x="390130" y="176783"/>
                  </a:lnTo>
                  <a:lnTo>
                    <a:pt x="486099" y="138919"/>
                  </a:lnTo>
                  <a:lnTo>
                    <a:pt x="483108" y="151383"/>
                  </a:lnTo>
                  <a:lnTo>
                    <a:pt x="455676" y="151383"/>
                  </a:lnTo>
                  <a:lnTo>
                    <a:pt x="451104" y="164083"/>
                  </a:lnTo>
                  <a:lnTo>
                    <a:pt x="425196" y="164083"/>
                  </a:lnTo>
                  <a:lnTo>
                    <a:pt x="420624" y="176783"/>
                  </a:lnTo>
                  <a:close/>
                </a:path>
                <a:path w="1676400" h="660400">
                  <a:moveTo>
                    <a:pt x="324612" y="214883"/>
                  </a:moveTo>
                  <a:lnTo>
                    <a:pt x="293563" y="214883"/>
                  </a:lnTo>
                  <a:lnTo>
                    <a:pt x="390130" y="176783"/>
                  </a:lnTo>
                  <a:lnTo>
                    <a:pt x="385572" y="189483"/>
                  </a:lnTo>
                  <a:lnTo>
                    <a:pt x="358140" y="189483"/>
                  </a:lnTo>
                  <a:lnTo>
                    <a:pt x="355092" y="202183"/>
                  </a:lnTo>
                  <a:lnTo>
                    <a:pt x="327660" y="202183"/>
                  </a:lnTo>
                  <a:lnTo>
                    <a:pt x="324612" y="214883"/>
                  </a:lnTo>
                  <a:close/>
                </a:path>
                <a:path w="1676400" h="660400">
                  <a:moveTo>
                    <a:pt x="518160" y="138683"/>
                  </a:moveTo>
                  <a:lnTo>
                    <a:pt x="486696" y="138683"/>
                  </a:lnTo>
                  <a:lnTo>
                    <a:pt x="679690" y="62539"/>
                  </a:lnTo>
                  <a:lnTo>
                    <a:pt x="676656" y="75183"/>
                  </a:lnTo>
                  <a:lnTo>
                    <a:pt x="649224" y="75183"/>
                  </a:lnTo>
                  <a:lnTo>
                    <a:pt x="644652" y="87883"/>
                  </a:lnTo>
                  <a:lnTo>
                    <a:pt x="618744" y="87883"/>
                  </a:lnTo>
                  <a:lnTo>
                    <a:pt x="609600" y="100583"/>
                  </a:lnTo>
                  <a:lnTo>
                    <a:pt x="583692" y="100583"/>
                  </a:lnTo>
                  <a:lnTo>
                    <a:pt x="579120" y="113283"/>
                  </a:lnTo>
                  <a:lnTo>
                    <a:pt x="551688" y="113283"/>
                  </a:lnTo>
                  <a:lnTo>
                    <a:pt x="548640" y="125983"/>
                  </a:lnTo>
                  <a:lnTo>
                    <a:pt x="521208" y="125983"/>
                  </a:lnTo>
                  <a:lnTo>
                    <a:pt x="518160" y="138683"/>
                  </a:lnTo>
                  <a:close/>
                </a:path>
                <a:path w="1676400" h="660400">
                  <a:moveTo>
                    <a:pt x="711708" y="62483"/>
                  </a:moveTo>
                  <a:lnTo>
                    <a:pt x="679830" y="62483"/>
                  </a:lnTo>
                  <a:lnTo>
                    <a:pt x="838200" y="0"/>
                  </a:lnTo>
                  <a:lnTo>
                    <a:pt x="867813" y="11683"/>
                  </a:lnTo>
                  <a:lnTo>
                    <a:pt x="812292" y="11683"/>
                  </a:lnTo>
                  <a:lnTo>
                    <a:pt x="803148" y="24383"/>
                  </a:lnTo>
                  <a:lnTo>
                    <a:pt x="777240" y="24383"/>
                  </a:lnTo>
                  <a:lnTo>
                    <a:pt x="772668" y="37083"/>
                  </a:lnTo>
                  <a:lnTo>
                    <a:pt x="745236" y="37083"/>
                  </a:lnTo>
                  <a:lnTo>
                    <a:pt x="742188" y="49783"/>
                  </a:lnTo>
                  <a:lnTo>
                    <a:pt x="714756" y="49783"/>
                  </a:lnTo>
                  <a:lnTo>
                    <a:pt x="711708" y="62483"/>
                  </a:lnTo>
                  <a:close/>
                </a:path>
                <a:path w="1676400" h="660400">
                  <a:moveTo>
                    <a:pt x="900002" y="24383"/>
                  </a:moveTo>
                  <a:lnTo>
                    <a:pt x="874776" y="24383"/>
                  </a:lnTo>
                  <a:lnTo>
                    <a:pt x="865632" y="11683"/>
                  </a:lnTo>
                  <a:lnTo>
                    <a:pt x="867813" y="11683"/>
                  </a:lnTo>
                  <a:lnTo>
                    <a:pt x="900002" y="24383"/>
                  </a:lnTo>
                  <a:close/>
                </a:path>
                <a:path w="1676400" h="660400">
                  <a:moveTo>
                    <a:pt x="835372" y="660300"/>
                  </a:moveTo>
                  <a:lnTo>
                    <a:pt x="833049" y="659383"/>
                  </a:lnTo>
                  <a:lnTo>
                    <a:pt x="835152" y="659383"/>
                  </a:lnTo>
                  <a:lnTo>
                    <a:pt x="835372" y="660300"/>
                  </a:lnTo>
                  <a:close/>
                </a:path>
                <a:path w="1676400" h="660400">
                  <a:moveTo>
                    <a:pt x="804055" y="647944"/>
                  </a:moveTo>
                  <a:lnTo>
                    <a:pt x="800860" y="646683"/>
                  </a:lnTo>
                  <a:lnTo>
                    <a:pt x="803148" y="646683"/>
                  </a:lnTo>
                  <a:lnTo>
                    <a:pt x="804055" y="647944"/>
                  </a:lnTo>
                  <a:close/>
                </a:path>
                <a:path w="1676400" h="660400">
                  <a:moveTo>
                    <a:pt x="773329" y="635821"/>
                  </a:moveTo>
                  <a:lnTo>
                    <a:pt x="768671" y="633983"/>
                  </a:lnTo>
                  <a:lnTo>
                    <a:pt x="772668" y="633983"/>
                  </a:lnTo>
                  <a:lnTo>
                    <a:pt x="773329" y="635821"/>
                  </a:lnTo>
                  <a:close/>
                </a:path>
                <a:path w="1676400" h="660400">
                  <a:moveTo>
                    <a:pt x="737803" y="621805"/>
                  </a:moveTo>
                  <a:lnTo>
                    <a:pt x="736482" y="621283"/>
                  </a:lnTo>
                  <a:lnTo>
                    <a:pt x="737616" y="621283"/>
                  </a:lnTo>
                  <a:lnTo>
                    <a:pt x="737803" y="621805"/>
                  </a:lnTo>
                  <a:close/>
                </a:path>
                <a:path w="1676400" h="660400">
                  <a:moveTo>
                    <a:pt x="677132" y="597867"/>
                  </a:moveTo>
                  <a:lnTo>
                    <a:pt x="672105" y="595883"/>
                  </a:lnTo>
                  <a:lnTo>
                    <a:pt x="676656" y="595883"/>
                  </a:lnTo>
                  <a:lnTo>
                    <a:pt x="677132" y="597867"/>
                  </a:lnTo>
                  <a:close/>
                </a:path>
                <a:path w="1676400" h="660400">
                  <a:moveTo>
                    <a:pt x="641780" y="583919"/>
                  </a:moveTo>
                  <a:lnTo>
                    <a:pt x="639916" y="583183"/>
                  </a:lnTo>
                  <a:lnTo>
                    <a:pt x="641604" y="583183"/>
                  </a:lnTo>
                  <a:lnTo>
                    <a:pt x="641780" y="583919"/>
                  </a:lnTo>
                  <a:close/>
                </a:path>
                <a:path w="1676400" h="660400">
                  <a:moveTo>
                    <a:pt x="610343" y="571516"/>
                  </a:moveTo>
                  <a:lnTo>
                    <a:pt x="607727" y="570483"/>
                  </a:lnTo>
                  <a:lnTo>
                    <a:pt x="609600" y="570483"/>
                  </a:lnTo>
                  <a:lnTo>
                    <a:pt x="610343" y="571516"/>
                  </a:lnTo>
                  <a:close/>
                </a:path>
                <a:path w="1676400" h="660400">
                  <a:moveTo>
                    <a:pt x="579713" y="559431"/>
                  </a:moveTo>
                  <a:lnTo>
                    <a:pt x="575538" y="557783"/>
                  </a:lnTo>
                  <a:lnTo>
                    <a:pt x="579120" y="557783"/>
                  </a:lnTo>
                  <a:lnTo>
                    <a:pt x="579713" y="559431"/>
                  </a:lnTo>
                  <a:close/>
                </a:path>
                <a:path w="1676400" h="660400">
                  <a:moveTo>
                    <a:pt x="544187" y="545414"/>
                  </a:moveTo>
                  <a:lnTo>
                    <a:pt x="543349" y="545083"/>
                  </a:lnTo>
                  <a:lnTo>
                    <a:pt x="544068" y="545083"/>
                  </a:lnTo>
                  <a:lnTo>
                    <a:pt x="544187" y="545414"/>
                  </a:lnTo>
                  <a:close/>
                </a:path>
                <a:path w="1676400" h="660400">
                  <a:moveTo>
                    <a:pt x="483540" y="521486"/>
                  </a:moveTo>
                  <a:lnTo>
                    <a:pt x="478971" y="519683"/>
                  </a:lnTo>
                  <a:lnTo>
                    <a:pt x="483108" y="519683"/>
                  </a:lnTo>
                  <a:lnTo>
                    <a:pt x="483540" y="521486"/>
                  </a:lnTo>
                  <a:close/>
                </a:path>
                <a:path w="1676400" h="660400">
                  <a:moveTo>
                    <a:pt x="448189" y="507539"/>
                  </a:moveTo>
                  <a:lnTo>
                    <a:pt x="446782" y="506983"/>
                  </a:lnTo>
                  <a:lnTo>
                    <a:pt x="448056" y="506983"/>
                  </a:lnTo>
                  <a:lnTo>
                    <a:pt x="448189" y="507539"/>
                  </a:lnTo>
                  <a:close/>
                </a:path>
                <a:path w="1676400" h="660400">
                  <a:moveTo>
                    <a:pt x="417888" y="495583"/>
                  </a:moveTo>
                  <a:lnTo>
                    <a:pt x="414593" y="494283"/>
                  </a:lnTo>
                  <a:lnTo>
                    <a:pt x="417576" y="494283"/>
                  </a:lnTo>
                  <a:lnTo>
                    <a:pt x="417888" y="495583"/>
                  </a:lnTo>
                  <a:close/>
                </a:path>
                <a:path w="1676400" h="660400">
                  <a:moveTo>
                    <a:pt x="386096" y="483040"/>
                  </a:moveTo>
                  <a:lnTo>
                    <a:pt x="382404" y="481583"/>
                  </a:lnTo>
                  <a:lnTo>
                    <a:pt x="385572" y="481583"/>
                  </a:lnTo>
                  <a:lnTo>
                    <a:pt x="386096" y="483040"/>
                  </a:lnTo>
                  <a:close/>
                </a:path>
                <a:path w="1676400" h="660400">
                  <a:moveTo>
                    <a:pt x="350570" y="469024"/>
                  </a:moveTo>
                  <a:lnTo>
                    <a:pt x="350215" y="468883"/>
                  </a:lnTo>
                  <a:lnTo>
                    <a:pt x="350520" y="468883"/>
                  </a:lnTo>
                  <a:lnTo>
                    <a:pt x="350570" y="469024"/>
                  </a:lnTo>
                  <a:close/>
                </a:path>
                <a:path w="1676400" h="660400">
                  <a:moveTo>
                    <a:pt x="289949" y="445106"/>
                  </a:moveTo>
                  <a:lnTo>
                    <a:pt x="285837" y="443483"/>
                  </a:lnTo>
                  <a:lnTo>
                    <a:pt x="289560" y="443483"/>
                  </a:lnTo>
                  <a:lnTo>
                    <a:pt x="289949" y="445106"/>
                  </a:lnTo>
                  <a:close/>
                </a:path>
                <a:path w="1676400" h="660400">
                  <a:moveTo>
                    <a:pt x="254598" y="431158"/>
                  </a:moveTo>
                  <a:lnTo>
                    <a:pt x="253648" y="430783"/>
                  </a:lnTo>
                  <a:lnTo>
                    <a:pt x="254508" y="430783"/>
                  </a:lnTo>
                  <a:lnTo>
                    <a:pt x="254598" y="431158"/>
                  </a:lnTo>
                  <a:close/>
                </a:path>
                <a:path w="1676400" h="660400">
                  <a:moveTo>
                    <a:pt x="224296" y="419203"/>
                  </a:moveTo>
                  <a:lnTo>
                    <a:pt x="221459" y="418083"/>
                  </a:lnTo>
                  <a:lnTo>
                    <a:pt x="224028" y="418083"/>
                  </a:lnTo>
                  <a:lnTo>
                    <a:pt x="224296" y="419203"/>
                  </a:lnTo>
                  <a:close/>
                </a:path>
                <a:path w="1676400" h="660400">
                  <a:moveTo>
                    <a:pt x="192479" y="406650"/>
                  </a:moveTo>
                  <a:lnTo>
                    <a:pt x="189270" y="405383"/>
                  </a:lnTo>
                  <a:lnTo>
                    <a:pt x="192024" y="405383"/>
                  </a:lnTo>
                  <a:lnTo>
                    <a:pt x="192479" y="406650"/>
                  </a:lnTo>
                  <a:close/>
                </a:path>
                <a:path w="1676400" h="660400">
                  <a:moveTo>
                    <a:pt x="96358" y="368725"/>
                  </a:moveTo>
                  <a:lnTo>
                    <a:pt x="92704" y="367283"/>
                  </a:lnTo>
                  <a:lnTo>
                    <a:pt x="96012" y="367283"/>
                  </a:lnTo>
                  <a:lnTo>
                    <a:pt x="96358" y="368725"/>
                  </a:lnTo>
                  <a:close/>
                </a:path>
                <a:path w="1676400" h="660400">
                  <a:moveTo>
                    <a:pt x="61006" y="354777"/>
                  </a:moveTo>
                  <a:lnTo>
                    <a:pt x="60515" y="354583"/>
                  </a:lnTo>
                  <a:lnTo>
                    <a:pt x="60960" y="354583"/>
                  </a:lnTo>
                  <a:lnTo>
                    <a:pt x="61006" y="354777"/>
                  </a:lnTo>
                  <a:close/>
                </a:path>
                <a:path w="1676400" h="660400">
                  <a:moveTo>
                    <a:pt x="30705" y="342822"/>
                  </a:moveTo>
                  <a:lnTo>
                    <a:pt x="28326" y="341883"/>
                  </a:lnTo>
                  <a:lnTo>
                    <a:pt x="30480" y="341883"/>
                  </a:lnTo>
                  <a:lnTo>
                    <a:pt x="30705" y="342822"/>
                  </a:lnTo>
                  <a:close/>
                </a:path>
                <a:path w="1676400" h="660400">
                  <a:moveTo>
                    <a:pt x="932191" y="37083"/>
                  </a:moveTo>
                  <a:lnTo>
                    <a:pt x="905256" y="37083"/>
                  </a:lnTo>
                  <a:lnTo>
                    <a:pt x="900796" y="24697"/>
                  </a:lnTo>
                  <a:lnTo>
                    <a:pt x="932191" y="37083"/>
                  </a:lnTo>
                  <a:close/>
                </a:path>
                <a:path w="1676400" h="660400">
                  <a:moveTo>
                    <a:pt x="996569" y="62483"/>
                  </a:moveTo>
                  <a:lnTo>
                    <a:pt x="966216" y="62483"/>
                  </a:lnTo>
                  <a:lnTo>
                    <a:pt x="963168" y="49783"/>
                  </a:lnTo>
                  <a:lnTo>
                    <a:pt x="935736" y="49783"/>
                  </a:lnTo>
                  <a:lnTo>
                    <a:pt x="932740" y="37300"/>
                  </a:lnTo>
                  <a:lnTo>
                    <a:pt x="996569" y="62483"/>
                  </a:lnTo>
                  <a:close/>
                </a:path>
                <a:path w="1676400" h="660400">
                  <a:moveTo>
                    <a:pt x="1028758" y="75183"/>
                  </a:moveTo>
                  <a:lnTo>
                    <a:pt x="1001268" y="75183"/>
                  </a:lnTo>
                  <a:lnTo>
                    <a:pt x="998392" y="63203"/>
                  </a:lnTo>
                  <a:lnTo>
                    <a:pt x="1028758" y="75183"/>
                  </a:lnTo>
                  <a:close/>
                </a:path>
                <a:path w="1676400" h="660400">
                  <a:moveTo>
                    <a:pt x="1093136" y="100583"/>
                  </a:moveTo>
                  <a:lnTo>
                    <a:pt x="1063752" y="100583"/>
                  </a:lnTo>
                  <a:lnTo>
                    <a:pt x="1059180" y="87883"/>
                  </a:lnTo>
                  <a:lnTo>
                    <a:pt x="1033272" y="87883"/>
                  </a:lnTo>
                  <a:lnTo>
                    <a:pt x="1028700" y="75183"/>
                  </a:lnTo>
                  <a:lnTo>
                    <a:pt x="1093136" y="100583"/>
                  </a:lnTo>
                  <a:close/>
                </a:path>
                <a:path w="1676400" h="660400">
                  <a:moveTo>
                    <a:pt x="1125325" y="113283"/>
                  </a:moveTo>
                  <a:lnTo>
                    <a:pt x="1098804" y="113283"/>
                  </a:lnTo>
                  <a:lnTo>
                    <a:pt x="1094413" y="101087"/>
                  </a:lnTo>
                  <a:lnTo>
                    <a:pt x="1125325" y="113283"/>
                  </a:lnTo>
                  <a:close/>
                </a:path>
                <a:path w="1676400" h="660400">
                  <a:moveTo>
                    <a:pt x="1189703" y="138683"/>
                  </a:moveTo>
                  <a:lnTo>
                    <a:pt x="1159764" y="138683"/>
                  </a:lnTo>
                  <a:lnTo>
                    <a:pt x="1156716" y="125983"/>
                  </a:lnTo>
                  <a:lnTo>
                    <a:pt x="1129284" y="125983"/>
                  </a:lnTo>
                  <a:lnTo>
                    <a:pt x="1126331" y="113680"/>
                  </a:lnTo>
                  <a:lnTo>
                    <a:pt x="1189703" y="138683"/>
                  </a:lnTo>
                  <a:close/>
                </a:path>
                <a:path w="1676400" h="660400">
                  <a:moveTo>
                    <a:pt x="1221892" y="151383"/>
                  </a:moveTo>
                  <a:lnTo>
                    <a:pt x="1194816" y="151383"/>
                  </a:lnTo>
                  <a:lnTo>
                    <a:pt x="1191984" y="139583"/>
                  </a:lnTo>
                  <a:lnTo>
                    <a:pt x="1221892" y="151383"/>
                  </a:lnTo>
                  <a:close/>
                </a:path>
                <a:path w="1676400" h="660400">
                  <a:moveTo>
                    <a:pt x="1286269" y="176783"/>
                  </a:moveTo>
                  <a:lnTo>
                    <a:pt x="1257300" y="176783"/>
                  </a:lnTo>
                  <a:lnTo>
                    <a:pt x="1252728" y="164083"/>
                  </a:lnTo>
                  <a:lnTo>
                    <a:pt x="1226820" y="164083"/>
                  </a:lnTo>
                  <a:lnTo>
                    <a:pt x="1222307" y="151547"/>
                  </a:lnTo>
                  <a:lnTo>
                    <a:pt x="1286269" y="176783"/>
                  </a:lnTo>
                  <a:close/>
                </a:path>
                <a:path w="1676400" h="660400">
                  <a:moveTo>
                    <a:pt x="1318458" y="189483"/>
                  </a:moveTo>
                  <a:lnTo>
                    <a:pt x="1292352" y="189483"/>
                  </a:lnTo>
                  <a:lnTo>
                    <a:pt x="1288030" y="177478"/>
                  </a:lnTo>
                  <a:lnTo>
                    <a:pt x="1318458" y="189483"/>
                  </a:lnTo>
                  <a:close/>
                </a:path>
                <a:path w="1676400" h="660400">
                  <a:moveTo>
                    <a:pt x="1382836" y="214883"/>
                  </a:moveTo>
                  <a:lnTo>
                    <a:pt x="1353312" y="214883"/>
                  </a:lnTo>
                  <a:lnTo>
                    <a:pt x="1350264" y="202183"/>
                  </a:lnTo>
                  <a:lnTo>
                    <a:pt x="1322832" y="202183"/>
                  </a:lnTo>
                  <a:lnTo>
                    <a:pt x="1319922" y="190061"/>
                  </a:lnTo>
                  <a:lnTo>
                    <a:pt x="1382836" y="214883"/>
                  </a:lnTo>
                  <a:close/>
                </a:path>
                <a:path w="1676400" h="660400">
                  <a:moveTo>
                    <a:pt x="1415025" y="227583"/>
                  </a:moveTo>
                  <a:lnTo>
                    <a:pt x="1388364" y="227583"/>
                  </a:lnTo>
                  <a:lnTo>
                    <a:pt x="1385575" y="215964"/>
                  </a:lnTo>
                  <a:lnTo>
                    <a:pt x="1415025" y="227583"/>
                  </a:lnTo>
                  <a:close/>
                </a:path>
                <a:path w="1676400" h="660400">
                  <a:moveTo>
                    <a:pt x="1479403" y="252983"/>
                  </a:moveTo>
                  <a:lnTo>
                    <a:pt x="1450848" y="252983"/>
                  </a:lnTo>
                  <a:lnTo>
                    <a:pt x="1446276" y="240283"/>
                  </a:lnTo>
                  <a:lnTo>
                    <a:pt x="1420368" y="240283"/>
                  </a:lnTo>
                  <a:lnTo>
                    <a:pt x="1415923" y="227938"/>
                  </a:lnTo>
                  <a:lnTo>
                    <a:pt x="1479403" y="252983"/>
                  </a:lnTo>
                  <a:close/>
                </a:path>
                <a:path w="1676400" h="660400">
                  <a:moveTo>
                    <a:pt x="1511592" y="265683"/>
                  </a:moveTo>
                  <a:lnTo>
                    <a:pt x="1485900" y="265683"/>
                  </a:lnTo>
                  <a:lnTo>
                    <a:pt x="1481646" y="253869"/>
                  </a:lnTo>
                  <a:lnTo>
                    <a:pt x="1511592" y="265683"/>
                  </a:lnTo>
                  <a:close/>
                </a:path>
                <a:path w="1676400" h="660400">
                  <a:moveTo>
                    <a:pt x="1543781" y="278383"/>
                  </a:moveTo>
                  <a:lnTo>
                    <a:pt x="1516380" y="278383"/>
                  </a:lnTo>
                  <a:lnTo>
                    <a:pt x="1513514" y="266442"/>
                  </a:lnTo>
                  <a:lnTo>
                    <a:pt x="1543781" y="278383"/>
                  </a:lnTo>
                  <a:close/>
                </a:path>
                <a:path w="1676400" h="660400">
                  <a:moveTo>
                    <a:pt x="1575970" y="291083"/>
                  </a:moveTo>
                  <a:lnTo>
                    <a:pt x="1546860" y="291083"/>
                  </a:lnTo>
                  <a:lnTo>
                    <a:pt x="1543815" y="278397"/>
                  </a:lnTo>
                  <a:lnTo>
                    <a:pt x="1575970" y="291083"/>
                  </a:lnTo>
                  <a:close/>
                </a:path>
                <a:path w="1676400" h="660400">
                  <a:moveTo>
                    <a:pt x="1608159" y="303783"/>
                  </a:moveTo>
                  <a:lnTo>
                    <a:pt x="1581912" y="303783"/>
                  </a:lnTo>
                  <a:lnTo>
                    <a:pt x="1579166" y="292345"/>
                  </a:lnTo>
                  <a:lnTo>
                    <a:pt x="1608159" y="303783"/>
                  </a:lnTo>
                  <a:close/>
                </a:path>
                <a:path w="1676400" h="660400">
                  <a:moveTo>
                    <a:pt x="1672537" y="329183"/>
                  </a:moveTo>
                  <a:lnTo>
                    <a:pt x="1644396" y="329183"/>
                  </a:lnTo>
                  <a:lnTo>
                    <a:pt x="1639824" y="316483"/>
                  </a:lnTo>
                  <a:lnTo>
                    <a:pt x="1613916" y="316483"/>
                  </a:lnTo>
                  <a:lnTo>
                    <a:pt x="1609540" y="304328"/>
                  </a:lnTo>
                  <a:lnTo>
                    <a:pt x="1672537" y="329183"/>
                  </a:lnTo>
                  <a:close/>
                </a:path>
                <a:path w="1676400" h="660400">
                  <a:moveTo>
                    <a:pt x="1674876" y="331309"/>
                  </a:moveTo>
                  <a:lnTo>
                    <a:pt x="1674876" y="330106"/>
                  </a:lnTo>
                  <a:lnTo>
                    <a:pt x="1676400" y="330708"/>
                  </a:lnTo>
                  <a:lnTo>
                    <a:pt x="1674876" y="331309"/>
                  </a:lnTo>
                  <a:close/>
                </a:path>
                <a:path w="1676400" h="660400">
                  <a:moveTo>
                    <a:pt x="1647378" y="342158"/>
                  </a:moveTo>
                  <a:lnTo>
                    <a:pt x="1647444" y="341883"/>
                  </a:lnTo>
                  <a:lnTo>
                    <a:pt x="1648073" y="341883"/>
                  </a:lnTo>
                  <a:lnTo>
                    <a:pt x="1647378" y="342158"/>
                  </a:lnTo>
                  <a:close/>
                </a:path>
                <a:path w="1676400" h="660400">
                  <a:moveTo>
                    <a:pt x="1581725" y="368061"/>
                  </a:moveTo>
                  <a:lnTo>
                    <a:pt x="1581912" y="367283"/>
                  </a:lnTo>
                  <a:lnTo>
                    <a:pt x="1583695" y="367283"/>
                  </a:lnTo>
                  <a:lnTo>
                    <a:pt x="1581725" y="368061"/>
                  </a:lnTo>
                  <a:close/>
                </a:path>
                <a:path w="1676400" h="660400">
                  <a:moveTo>
                    <a:pt x="1551419" y="380018"/>
                  </a:moveTo>
                  <a:close/>
                </a:path>
                <a:path w="1676400" h="660400">
                  <a:moveTo>
                    <a:pt x="1485696" y="405949"/>
                  </a:moveTo>
                  <a:lnTo>
                    <a:pt x="1485900" y="405383"/>
                  </a:lnTo>
                  <a:lnTo>
                    <a:pt x="1487129" y="405383"/>
                  </a:lnTo>
                  <a:lnTo>
                    <a:pt x="1485696" y="405949"/>
                  </a:lnTo>
                  <a:close/>
                </a:path>
                <a:path w="1676400" h="660400">
                  <a:moveTo>
                    <a:pt x="1453787" y="418538"/>
                  </a:moveTo>
                  <a:lnTo>
                    <a:pt x="1453896" y="418083"/>
                  </a:lnTo>
                  <a:lnTo>
                    <a:pt x="1454940" y="418083"/>
                  </a:lnTo>
                  <a:lnTo>
                    <a:pt x="1453787" y="418538"/>
                  </a:lnTo>
                  <a:close/>
                </a:path>
                <a:path w="1676400" h="660400">
                  <a:moveTo>
                    <a:pt x="1388134" y="444441"/>
                  </a:moveTo>
                  <a:lnTo>
                    <a:pt x="1388364" y="443483"/>
                  </a:lnTo>
                  <a:lnTo>
                    <a:pt x="1390562" y="443483"/>
                  </a:lnTo>
                  <a:lnTo>
                    <a:pt x="1388134" y="444441"/>
                  </a:lnTo>
                  <a:close/>
                </a:path>
                <a:path w="1676400" h="660400">
                  <a:moveTo>
                    <a:pt x="1292080" y="482339"/>
                  </a:moveTo>
                  <a:lnTo>
                    <a:pt x="1292352" y="481583"/>
                  </a:lnTo>
                  <a:lnTo>
                    <a:pt x="1293995" y="481583"/>
                  </a:lnTo>
                  <a:lnTo>
                    <a:pt x="1292080" y="482339"/>
                  </a:lnTo>
                  <a:close/>
                </a:path>
                <a:path w="1676400" h="660400">
                  <a:moveTo>
                    <a:pt x="1260195" y="494919"/>
                  </a:moveTo>
                  <a:lnTo>
                    <a:pt x="1260348" y="494283"/>
                  </a:lnTo>
                  <a:lnTo>
                    <a:pt x="1261806" y="494283"/>
                  </a:lnTo>
                  <a:lnTo>
                    <a:pt x="1260195" y="494919"/>
                  </a:lnTo>
                  <a:close/>
                </a:path>
                <a:path w="1676400" h="660400">
                  <a:moveTo>
                    <a:pt x="1194542" y="520822"/>
                  </a:moveTo>
                  <a:lnTo>
                    <a:pt x="1194816" y="519683"/>
                  </a:lnTo>
                  <a:lnTo>
                    <a:pt x="1197428" y="519683"/>
                  </a:lnTo>
                  <a:lnTo>
                    <a:pt x="1194542" y="520822"/>
                  </a:lnTo>
                  <a:close/>
                </a:path>
                <a:path w="1676400" h="660400">
                  <a:moveTo>
                    <a:pt x="1098463" y="558730"/>
                  </a:moveTo>
                  <a:lnTo>
                    <a:pt x="1098804" y="557783"/>
                  </a:lnTo>
                  <a:lnTo>
                    <a:pt x="1100861" y="557783"/>
                  </a:lnTo>
                  <a:lnTo>
                    <a:pt x="1098463" y="558730"/>
                  </a:lnTo>
                  <a:close/>
                </a:path>
                <a:path w="1676400" h="660400">
                  <a:moveTo>
                    <a:pt x="1066604" y="571300"/>
                  </a:moveTo>
                  <a:lnTo>
                    <a:pt x="1066800" y="570483"/>
                  </a:lnTo>
                  <a:lnTo>
                    <a:pt x="1068672" y="570483"/>
                  </a:lnTo>
                  <a:lnTo>
                    <a:pt x="1066604" y="571300"/>
                  </a:lnTo>
                  <a:close/>
                </a:path>
                <a:path w="1676400" h="660400">
                  <a:moveTo>
                    <a:pt x="1036303" y="583255"/>
                  </a:moveTo>
                  <a:lnTo>
                    <a:pt x="1036483" y="583183"/>
                  </a:lnTo>
                  <a:lnTo>
                    <a:pt x="1036303" y="583255"/>
                  </a:lnTo>
                  <a:close/>
                </a:path>
                <a:path w="1676400" h="660400">
                  <a:moveTo>
                    <a:pt x="1000951" y="597203"/>
                  </a:moveTo>
                  <a:lnTo>
                    <a:pt x="1001268" y="595883"/>
                  </a:lnTo>
                  <a:lnTo>
                    <a:pt x="1004295" y="595883"/>
                  </a:lnTo>
                  <a:lnTo>
                    <a:pt x="1000951" y="597203"/>
                  </a:lnTo>
                  <a:close/>
                </a:path>
                <a:path w="1676400" h="660400">
                  <a:moveTo>
                    <a:pt x="904846" y="635120"/>
                  </a:moveTo>
                  <a:lnTo>
                    <a:pt x="905256" y="633983"/>
                  </a:lnTo>
                  <a:lnTo>
                    <a:pt x="907728" y="633983"/>
                  </a:lnTo>
                  <a:lnTo>
                    <a:pt x="904846" y="635120"/>
                  </a:lnTo>
                  <a:close/>
                </a:path>
                <a:path w="1676400" h="660400">
                  <a:moveTo>
                    <a:pt x="874473" y="647104"/>
                  </a:moveTo>
                  <a:lnTo>
                    <a:pt x="874776" y="646683"/>
                  </a:lnTo>
                  <a:lnTo>
                    <a:pt x="875539" y="646683"/>
                  </a:lnTo>
                  <a:lnTo>
                    <a:pt x="874473" y="647104"/>
                  </a:lnTo>
                  <a:close/>
                </a:path>
                <a:path w="1676400" h="660400">
                  <a:moveTo>
                    <a:pt x="842711" y="659635"/>
                  </a:moveTo>
                  <a:lnTo>
                    <a:pt x="842772" y="659383"/>
                  </a:lnTo>
                  <a:lnTo>
                    <a:pt x="843350" y="659383"/>
                  </a:lnTo>
                  <a:lnTo>
                    <a:pt x="842711" y="659635"/>
                  </a:lnTo>
                  <a:close/>
                </a:path>
              </a:pathLst>
            </a:custGeom>
            <a:solidFill>
              <a:srgbClr val="CC99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3855720" y="6376416"/>
              <a:ext cx="868044" cy="660400"/>
            </a:xfrm>
            <a:custGeom>
              <a:avLst/>
              <a:gdLst/>
              <a:ahLst/>
              <a:cxnLst/>
              <a:rect l="l" t="t" r="r" b="b"/>
              <a:pathLst>
                <a:path w="868045" h="660400">
                  <a:moveTo>
                    <a:pt x="0" y="330707"/>
                  </a:moveTo>
                  <a:lnTo>
                    <a:pt x="3048" y="329505"/>
                  </a:lnTo>
                </a:path>
                <a:path w="868045" h="660400">
                  <a:moveTo>
                    <a:pt x="3862" y="329183"/>
                  </a:moveTo>
                  <a:lnTo>
                    <a:pt x="98916" y="291680"/>
                  </a:lnTo>
                </a:path>
                <a:path w="868045" h="660400">
                  <a:moveTo>
                    <a:pt x="100429" y="291083"/>
                  </a:moveTo>
                  <a:lnTo>
                    <a:pt x="164569" y="265777"/>
                  </a:lnTo>
                </a:path>
                <a:path w="868045" h="660400">
                  <a:moveTo>
                    <a:pt x="164807" y="265683"/>
                  </a:moveTo>
                  <a:lnTo>
                    <a:pt x="196529" y="253168"/>
                  </a:lnTo>
                </a:path>
                <a:path w="868045" h="660400">
                  <a:moveTo>
                    <a:pt x="196996" y="252983"/>
                  </a:moveTo>
                  <a:lnTo>
                    <a:pt x="292508" y="215300"/>
                  </a:lnTo>
                </a:path>
                <a:path w="868045" h="660400">
                  <a:moveTo>
                    <a:pt x="293563" y="214883"/>
                  </a:moveTo>
                  <a:lnTo>
                    <a:pt x="486099" y="138919"/>
                  </a:lnTo>
                </a:path>
                <a:path w="868045" h="660400">
                  <a:moveTo>
                    <a:pt x="486696" y="138683"/>
                  </a:moveTo>
                  <a:lnTo>
                    <a:pt x="679690" y="62539"/>
                  </a:lnTo>
                </a:path>
                <a:path w="868045" h="660400">
                  <a:moveTo>
                    <a:pt x="679830" y="62483"/>
                  </a:moveTo>
                  <a:lnTo>
                    <a:pt x="838200" y="0"/>
                  </a:lnTo>
                  <a:lnTo>
                    <a:pt x="867813" y="11683"/>
                  </a:lnTo>
                </a:path>
                <a:path w="868045" h="660400">
                  <a:moveTo>
                    <a:pt x="835372" y="660300"/>
                  </a:moveTo>
                  <a:lnTo>
                    <a:pt x="833049" y="659383"/>
                  </a:lnTo>
                </a:path>
                <a:path w="868045" h="660400">
                  <a:moveTo>
                    <a:pt x="804055" y="647944"/>
                  </a:moveTo>
                  <a:lnTo>
                    <a:pt x="800860" y="646683"/>
                  </a:lnTo>
                </a:path>
                <a:path w="868045" h="660400">
                  <a:moveTo>
                    <a:pt x="773329" y="635821"/>
                  </a:moveTo>
                  <a:lnTo>
                    <a:pt x="768671" y="633983"/>
                  </a:lnTo>
                </a:path>
                <a:path w="868045" h="660400">
                  <a:moveTo>
                    <a:pt x="737803" y="621805"/>
                  </a:moveTo>
                  <a:lnTo>
                    <a:pt x="736482" y="621283"/>
                  </a:lnTo>
                </a:path>
                <a:path w="868045" h="660400">
                  <a:moveTo>
                    <a:pt x="677132" y="597867"/>
                  </a:moveTo>
                  <a:lnTo>
                    <a:pt x="672105" y="595883"/>
                  </a:lnTo>
                </a:path>
                <a:path w="868045" h="660400">
                  <a:moveTo>
                    <a:pt x="641780" y="583919"/>
                  </a:moveTo>
                  <a:lnTo>
                    <a:pt x="639916" y="583183"/>
                  </a:lnTo>
                </a:path>
                <a:path w="868045" h="660400">
                  <a:moveTo>
                    <a:pt x="610343" y="571516"/>
                  </a:moveTo>
                  <a:lnTo>
                    <a:pt x="607727" y="570483"/>
                  </a:lnTo>
                </a:path>
                <a:path w="868045" h="660400">
                  <a:moveTo>
                    <a:pt x="579713" y="559431"/>
                  </a:moveTo>
                  <a:lnTo>
                    <a:pt x="575538" y="557783"/>
                  </a:lnTo>
                </a:path>
                <a:path w="868045" h="660400">
                  <a:moveTo>
                    <a:pt x="544187" y="545414"/>
                  </a:moveTo>
                  <a:lnTo>
                    <a:pt x="543349" y="545083"/>
                  </a:lnTo>
                </a:path>
                <a:path w="868045" h="660400">
                  <a:moveTo>
                    <a:pt x="483540" y="521486"/>
                  </a:moveTo>
                  <a:lnTo>
                    <a:pt x="478971" y="519683"/>
                  </a:lnTo>
                </a:path>
                <a:path w="868045" h="660400">
                  <a:moveTo>
                    <a:pt x="448189" y="507539"/>
                  </a:moveTo>
                  <a:lnTo>
                    <a:pt x="446782" y="506983"/>
                  </a:lnTo>
                </a:path>
                <a:path w="868045" h="660400">
                  <a:moveTo>
                    <a:pt x="417888" y="495583"/>
                  </a:moveTo>
                  <a:lnTo>
                    <a:pt x="414593" y="494283"/>
                  </a:lnTo>
                </a:path>
                <a:path w="868045" h="660400">
                  <a:moveTo>
                    <a:pt x="386096" y="483040"/>
                  </a:moveTo>
                  <a:lnTo>
                    <a:pt x="382404" y="481583"/>
                  </a:lnTo>
                </a:path>
              </a:pathLst>
            </a:custGeom>
            <a:ln w="21336">
              <a:solidFill>
                <a:srgbClr val="E8E4DB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4205935" y="6845300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5" h="634">
                  <a:moveTo>
                    <a:pt x="-10667" y="70"/>
                  </a:moveTo>
                  <a:lnTo>
                    <a:pt x="11022" y="70"/>
                  </a:lnTo>
                </a:path>
              </a:pathLst>
            </a:custGeom>
            <a:ln w="21476">
              <a:solidFill>
                <a:srgbClr val="E8E4DB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3855720" y="6388100"/>
              <a:ext cx="1676400" cy="648335"/>
            </a:xfrm>
            <a:custGeom>
              <a:avLst/>
              <a:gdLst/>
              <a:ahLst/>
              <a:cxnLst/>
              <a:rect l="l" t="t" r="r" b="b"/>
              <a:pathLst>
                <a:path w="1676400" h="648334">
                  <a:moveTo>
                    <a:pt x="289949" y="433422"/>
                  </a:moveTo>
                  <a:lnTo>
                    <a:pt x="285837" y="431800"/>
                  </a:lnTo>
                </a:path>
                <a:path w="1676400" h="648334">
                  <a:moveTo>
                    <a:pt x="254598" y="419474"/>
                  </a:moveTo>
                  <a:lnTo>
                    <a:pt x="253648" y="419100"/>
                  </a:lnTo>
                </a:path>
                <a:path w="1676400" h="648334">
                  <a:moveTo>
                    <a:pt x="224296" y="407519"/>
                  </a:moveTo>
                  <a:lnTo>
                    <a:pt x="221459" y="406400"/>
                  </a:lnTo>
                </a:path>
                <a:path w="1676400" h="648334">
                  <a:moveTo>
                    <a:pt x="192479" y="394966"/>
                  </a:moveTo>
                  <a:lnTo>
                    <a:pt x="189270" y="393700"/>
                  </a:lnTo>
                </a:path>
                <a:path w="1676400" h="648334">
                  <a:moveTo>
                    <a:pt x="96358" y="357041"/>
                  </a:moveTo>
                  <a:lnTo>
                    <a:pt x="92704" y="355600"/>
                  </a:lnTo>
                </a:path>
                <a:path w="1676400" h="648334">
                  <a:moveTo>
                    <a:pt x="61006" y="343093"/>
                  </a:moveTo>
                  <a:lnTo>
                    <a:pt x="60515" y="342900"/>
                  </a:lnTo>
                </a:path>
                <a:path w="1676400" h="648334">
                  <a:moveTo>
                    <a:pt x="30705" y="331138"/>
                  </a:moveTo>
                  <a:lnTo>
                    <a:pt x="28326" y="330200"/>
                  </a:lnTo>
                </a:path>
                <a:path w="1676400" h="648334">
                  <a:moveTo>
                    <a:pt x="3048" y="320226"/>
                  </a:moveTo>
                  <a:lnTo>
                    <a:pt x="0" y="319024"/>
                  </a:lnTo>
                </a:path>
                <a:path w="1676400" h="648334">
                  <a:moveTo>
                    <a:pt x="867813" y="0"/>
                  </a:moveTo>
                  <a:lnTo>
                    <a:pt x="900002" y="12700"/>
                  </a:lnTo>
                </a:path>
                <a:path w="1676400" h="648334">
                  <a:moveTo>
                    <a:pt x="900796" y="13013"/>
                  </a:moveTo>
                  <a:lnTo>
                    <a:pt x="932191" y="25400"/>
                  </a:lnTo>
                </a:path>
                <a:path w="1676400" h="648334">
                  <a:moveTo>
                    <a:pt x="932740" y="25616"/>
                  </a:moveTo>
                  <a:lnTo>
                    <a:pt x="996569" y="50800"/>
                  </a:lnTo>
                </a:path>
                <a:path w="1676400" h="648334">
                  <a:moveTo>
                    <a:pt x="998392" y="51519"/>
                  </a:moveTo>
                  <a:lnTo>
                    <a:pt x="1093136" y="88900"/>
                  </a:lnTo>
                </a:path>
                <a:path w="1676400" h="648334">
                  <a:moveTo>
                    <a:pt x="1094413" y="89403"/>
                  </a:moveTo>
                  <a:lnTo>
                    <a:pt x="1125325" y="101600"/>
                  </a:lnTo>
                </a:path>
                <a:path w="1676400" h="648334">
                  <a:moveTo>
                    <a:pt x="1126331" y="101996"/>
                  </a:moveTo>
                  <a:lnTo>
                    <a:pt x="1189703" y="127000"/>
                  </a:lnTo>
                </a:path>
                <a:path w="1676400" h="648334">
                  <a:moveTo>
                    <a:pt x="1191984" y="127899"/>
                  </a:moveTo>
                  <a:lnTo>
                    <a:pt x="1221892" y="139700"/>
                  </a:lnTo>
                </a:path>
                <a:path w="1676400" h="648334">
                  <a:moveTo>
                    <a:pt x="1222307" y="139863"/>
                  </a:moveTo>
                  <a:lnTo>
                    <a:pt x="1286269" y="165100"/>
                  </a:lnTo>
                </a:path>
                <a:path w="1676400" h="648334">
                  <a:moveTo>
                    <a:pt x="1288030" y="165794"/>
                  </a:moveTo>
                  <a:lnTo>
                    <a:pt x="1318458" y="177800"/>
                  </a:lnTo>
                </a:path>
                <a:path w="1676400" h="648334">
                  <a:moveTo>
                    <a:pt x="1319922" y="178377"/>
                  </a:moveTo>
                  <a:lnTo>
                    <a:pt x="1382836" y="203200"/>
                  </a:lnTo>
                </a:path>
                <a:path w="1676400" h="648334">
                  <a:moveTo>
                    <a:pt x="1385575" y="204280"/>
                  </a:moveTo>
                  <a:lnTo>
                    <a:pt x="1415025" y="215900"/>
                  </a:lnTo>
                </a:path>
                <a:path w="1676400" h="648334">
                  <a:moveTo>
                    <a:pt x="1415923" y="216254"/>
                  </a:moveTo>
                  <a:lnTo>
                    <a:pt x="1479403" y="241300"/>
                  </a:lnTo>
                </a:path>
                <a:path w="1676400" h="648334">
                  <a:moveTo>
                    <a:pt x="1481646" y="242185"/>
                  </a:moveTo>
                  <a:lnTo>
                    <a:pt x="1511592" y="254000"/>
                  </a:lnTo>
                </a:path>
                <a:path w="1676400" h="648334">
                  <a:moveTo>
                    <a:pt x="1513514" y="254758"/>
                  </a:moveTo>
                  <a:lnTo>
                    <a:pt x="1543781" y="266700"/>
                  </a:lnTo>
                </a:path>
                <a:path w="1676400" h="648334">
                  <a:moveTo>
                    <a:pt x="1543815" y="266713"/>
                  </a:moveTo>
                  <a:lnTo>
                    <a:pt x="1575970" y="279400"/>
                  </a:lnTo>
                </a:path>
                <a:path w="1676400" h="648334">
                  <a:moveTo>
                    <a:pt x="1579166" y="280661"/>
                  </a:moveTo>
                  <a:lnTo>
                    <a:pt x="1608159" y="292100"/>
                  </a:lnTo>
                </a:path>
                <a:path w="1676400" h="648334">
                  <a:moveTo>
                    <a:pt x="1609540" y="292644"/>
                  </a:moveTo>
                  <a:lnTo>
                    <a:pt x="1672537" y="317500"/>
                  </a:lnTo>
                </a:path>
                <a:path w="1676400" h="648334">
                  <a:moveTo>
                    <a:pt x="1674876" y="318422"/>
                  </a:moveTo>
                  <a:lnTo>
                    <a:pt x="1676399" y="319024"/>
                  </a:lnTo>
                  <a:lnTo>
                    <a:pt x="1674876" y="319625"/>
                  </a:lnTo>
                </a:path>
                <a:path w="1676400" h="648334">
                  <a:moveTo>
                    <a:pt x="1648073" y="330200"/>
                  </a:moveTo>
                  <a:lnTo>
                    <a:pt x="1647378" y="330474"/>
                  </a:lnTo>
                </a:path>
                <a:path w="1676400" h="648334">
                  <a:moveTo>
                    <a:pt x="1583695" y="355600"/>
                  </a:moveTo>
                  <a:lnTo>
                    <a:pt x="1581725" y="356377"/>
                  </a:lnTo>
                </a:path>
                <a:path w="1676400" h="648334">
                  <a:moveTo>
                    <a:pt x="1551506" y="368300"/>
                  </a:moveTo>
                  <a:lnTo>
                    <a:pt x="1551419" y="368334"/>
                  </a:lnTo>
                </a:path>
                <a:path w="1676400" h="648334">
                  <a:moveTo>
                    <a:pt x="1487129" y="393700"/>
                  </a:moveTo>
                  <a:lnTo>
                    <a:pt x="1485696" y="394265"/>
                  </a:lnTo>
                </a:path>
                <a:path w="1676400" h="648334">
                  <a:moveTo>
                    <a:pt x="1454940" y="406400"/>
                  </a:moveTo>
                  <a:lnTo>
                    <a:pt x="1453786" y="406855"/>
                  </a:lnTo>
                </a:path>
                <a:path w="1676400" h="648334">
                  <a:moveTo>
                    <a:pt x="1390562" y="431800"/>
                  </a:moveTo>
                  <a:lnTo>
                    <a:pt x="1388134" y="432757"/>
                  </a:lnTo>
                </a:path>
                <a:path w="1676400" h="648334">
                  <a:moveTo>
                    <a:pt x="1293995" y="469900"/>
                  </a:moveTo>
                  <a:lnTo>
                    <a:pt x="1292080" y="470655"/>
                  </a:lnTo>
                </a:path>
                <a:path w="1676400" h="648334">
                  <a:moveTo>
                    <a:pt x="1261806" y="482600"/>
                  </a:moveTo>
                  <a:lnTo>
                    <a:pt x="1260195" y="483235"/>
                  </a:lnTo>
                </a:path>
                <a:path w="1676400" h="648334">
                  <a:moveTo>
                    <a:pt x="1197428" y="508000"/>
                  </a:moveTo>
                  <a:lnTo>
                    <a:pt x="1194542" y="509138"/>
                  </a:lnTo>
                </a:path>
                <a:path w="1676400" h="648334">
                  <a:moveTo>
                    <a:pt x="1100861" y="546100"/>
                  </a:moveTo>
                  <a:lnTo>
                    <a:pt x="1098463" y="547046"/>
                  </a:lnTo>
                </a:path>
                <a:path w="1676400" h="648334">
                  <a:moveTo>
                    <a:pt x="1068672" y="558800"/>
                  </a:moveTo>
                  <a:lnTo>
                    <a:pt x="1066604" y="559616"/>
                  </a:lnTo>
                </a:path>
                <a:path w="1676400" h="648334">
                  <a:moveTo>
                    <a:pt x="1036483" y="571500"/>
                  </a:moveTo>
                  <a:lnTo>
                    <a:pt x="1036303" y="571571"/>
                  </a:lnTo>
                </a:path>
                <a:path w="1676400" h="648334">
                  <a:moveTo>
                    <a:pt x="1004294" y="584200"/>
                  </a:moveTo>
                  <a:lnTo>
                    <a:pt x="1000951" y="585519"/>
                  </a:lnTo>
                </a:path>
                <a:path w="1676400" h="648334">
                  <a:moveTo>
                    <a:pt x="907728" y="622300"/>
                  </a:moveTo>
                  <a:lnTo>
                    <a:pt x="904846" y="623436"/>
                  </a:lnTo>
                </a:path>
                <a:path w="1676400" h="648334">
                  <a:moveTo>
                    <a:pt x="875539" y="635000"/>
                  </a:moveTo>
                  <a:lnTo>
                    <a:pt x="874473" y="635420"/>
                  </a:lnTo>
                </a:path>
                <a:path w="1676400" h="648334">
                  <a:moveTo>
                    <a:pt x="843350" y="647700"/>
                  </a:moveTo>
                  <a:lnTo>
                    <a:pt x="842711" y="647951"/>
                  </a:lnTo>
                </a:path>
              </a:pathLst>
            </a:custGeom>
            <a:ln w="21336">
              <a:solidFill>
                <a:srgbClr val="E8E4DB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3855720" y="6376416"/>
              <a:ext cx="1676400" cy="661670"/>
            </a:xfrm>
            <a:custGeom>
              <a:avLst/>
              <a:gdLst/>
              <a:ahLst/>
              <a:cxnLst/>
              <a:rect l="l" t="t" r="r" b="b"/>
              <a:pathLst>
                <a:path w="1676400" h="661670">
                  <a:moveTo>
                    <a:pt x="838200" y="661415"/>
                  </a:moveTo>
                  <a:lnTo>
                    <a:pt x="0" y="330707"/>
                  </a:lnTo>
                  <a:lnTo>
                    <a:pt x="838200" y="0"/>
                  </a:lnTo>
                  <a:lnTo>
                    <a:pt x="1676399" y="330707"/>
                  </a:lnTo>
                  <a:lnTo>
                    <a:pt x="838200" y="661415"/>
                  </a:lnTo>
                  <a:close/>
                </a:path>
              </a:pathLst>
            </a:custGeom>
            <a:solidFill>
              <a:srgbClr val="CC99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3855720" y="6376416"/>
              <a:ext cx="1676400" cy="661670"/>
            </a:xfrm>
            <a:custGeom>
              <a:avLst/>
              <a:gdLst/>
              <a:ahLst/>
              <a:cxnLst/>
              <a:rect l="l" t="t" r="r" b="b"/>
              <a:pathLst>
                <a:path w="1676400" h="661670">
                  <a:moveTo>
                    <a:pt x="0" y="330707"/>
                  </a:moveTo>
                  <a:lnTo>
                    <a:pt x="838200" y="0"/>
                  </a:lnTo>
                  <a:lnTo>
                    <a:pt x="1676399" y="330707"/>
                  </a:lnTo>
                  <a:lnTo>
                    <a:pt x="838200" y="661415"/>
                  </a:lnTo>
                  <a:lnTo>
                    <a:pt x="0" y="330707"/>
                  </a:lnTo>
                  <a:close/>
                </a:path>
              </a:pathLst>
            </a:custGeom>
            <a:ln w="21336">
              <a:solidFill>
                <a:srgbClr val="E8E4DB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2" name="object 32"/>
          <p:cNvSpPr txBox="1"/>
          <p:nvPr/>
        </p:nvSpPr>
        <p:spPr>
          <a:xfrm>
            <a:off x="4362716" y="6572466"/>
            <a:ext cx="562610" cy="29464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750" spc="5" dirty="0">
                <a:solidFill>
                  <a:srgbClr val="333333"/>
                </a:solidFill>
                <a:latin typeface="Arial" panose="020B0604020202020204"/>
                <a:cs typeface="Arial" panose="020B0604020202020204"/>
              </a:rPr>
              <a:t>D</a:t>
            </a:r>
            <a:r>
              <a:rPr sz="1750" spc="10" dirty="0">
                <a:solidFill>
                  <a:srgbClr val="333333"/>
                </a:solidFill>
                <a:latin typeface="Arial" panose="020B0604020202020204"/>
                <a:cs typeface="Arial" panose="020B0604020202020204"/>
              </a:rPr>
              <a:t>on</a:t>
            </a:r>
            <a:r>
              <a:rPr sz="1750" spc="5" dirty="0">
                <a:solidFill>
                  <a:srgbClr val="333333"/>
                </a:solidFill>
                <a:latin typeface="Arial" panose="020B0604020202020204"/>
                <a:cs typeface="Arial" panose="020B0604020202020204"/>
              </a:rPr>
              <a:t>e</a:t>
            </a:r>
            <a:endParaRPr sz="175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2104644" y="1661159"/>
            <a:ext cx="4517390" cy="5628640"/>
            <a:chOff x="2104644" y="1661159"/>
            <a:chExt cx="4517390" cy="5628640"/>
          </a:xfrm>
        </p:grpSpPr>
        <p:sp>
          <p:nvSpPr>
            <p:cNvPr id="34" name="object 34"/>
            <p:cNvSpPr/>
            <p:nvPr/>
          </p:nvSpPr>
          <p:spPr>
            <a:xfrm>
              <a:off x="4652759" y="5109971"/>
              <a:ext cx="84455" cy="1257935"/>
            </a:xfrm>
            <a:custGeom>
              <a:avLst/>
              <a:gdLst/>
              <a:ahLst/>
              <a:cxnLst/>
              <a:rect l="l" t="t" r="r" b="b"/>
              <a:pathLst>
                <a:path w="84454" h="1257935">
                  <a:moveTo>
                    <a:pt x="83832" y="1173492"/>
                  </a:moveTo>
                  <a:lnTo>
                    <a:pt x="47256" y="1173492"/>
                  </a:lnTo>
                  <a:lnTo>
                    <a:pt x="47256" y="787920"/>
                  </a:lnTo>
                  <a:lnTo>
                    <a:pt x="36576" y="787920"/>
                  </a:lnTo>
                  <a:lnTo>
                    <a:pt x="36576" y="1173492"/>
                  </a:lnTo>
                  <a:lnTo>
                    <a:pt x="0" y="1173492"/>
                  </a:lnTo>
                  <a:lnTo>
                    <a:pt x="41148" y="1257312"/>
                  </a:lnTo>
                  <a:lnTo>
                    <a:pt x="76847" y="1187208"/>
                  </a:lnTo>
                  <a:lnTo>
                    <a:pt x="83832" y="1173492"/>
                  </a:lnTo>
                  <a:close/>
                </a:path>
                <a:path w="84454" h="1257935">
                  <a:moveTo>
                    <a:pt x="83832" y="335292"/>
                  </a:moveTo>
                  <a:lnTo>
                    <a:pt x="47256" y="335292"/>
                  </a:lnTo>
                  <a:lnTo>
                    <a:pt x="47256" y="0"/>
                  </a:lnTo>
                  <a:lnTo>
                    <a:pt x="36576" y="0"/>
                  </a:lnTo>
                  <a:lnTo>
                    <a:pt x="36576" y="335292"/>
                  </a:lnTo>
                  <a:lnTo>
                    <a:pt x="0" y="335292"/>
                  </a:lnTo>
                  <a:lnTo>
                    <a:pt x="41148" y="419112"/>
                  </a:lnTo>
                  <a:lnTo>
                    <a:pt x="76847" y="349008"/>
                  </a:lnTo>
                  <a:lnTo>
                    <a:pt x="83832" y="33529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4652772" y="7037832"/>
              <a:ext cx="83820" cy="25146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2104631" y="1661159"/>
              <a:ext cx="4517390" cy="5050790"/>
            </a:xfrm>
            <a:custGeom>
              <a:avLst/>
              <a:gdLst/>
              <a:ahLst/>
              <a:cxnLst/>
              <a:rect l="l" t="t" r="r" b="b"/>
              <a:pathLst>
                <a:path w="4517390" h="5050790">
                  <a:moveTo>
                    <a:pt x="1741944" y="5041392"/>
                  </a:moveTo>
                  <a:lnTo>
                    <a:pt x="10668" y="5041392"/>
                  </a:lnTo>
                  <a:lnTo>
                    <a:pt x="10668" y="45720"/>
                  </a:lnTo>
                  <a:lnTo>
                    <a:pt x="568452" y="45720"/>
                  </a:lnTo>
                  <a:lnTo>
                    <a:pt x="568452" y="83820"/>
                  </a:lnTo>
                  <a:lnTo>
                    <a:pt x="643293" y="45720"/>
                  </a:lnTo>
                  <a:lnTo>
                    <a:pt x="652272" y="41148"/>
                  </a:lnTo>
                  <a:lnTo>
                    <a:pt x="642962" y="36576"/>
                  </a:lnTo>
                  <a:lnTo>
                    <a:pt x="568452" y="0"/>
                  </a:lnTo>
                  <a:lnTo>
                    <a:pt x="568452" y="36576"/>
                  </a:lnTo>
                  <a:lnTo>
                    <a:pt x="0" y="36576"/>
                  </a:lnTo>
                  <a:lnTo>
                    <a:pt x="0" y="5050548"/>
                  </a:lnTo>
                  <a:lnTo>
                    <a:pt x="1741944" y="5050548"/>
                  </a:lnTo>
                  <a:lnTo>
                    <a:pt x="1741944" y="5045964"/>
                  </a:lnTo>
                  <a:lnTo>
                    <a:pt x="1741944" y="5041392"/>
                  </a:lnTo>
                  <a:close/>
                </a:path>
                <a:path w="4517390" h="5050790">
                  <a:moveTo>
                    <a:pt x="4517148" y="2141232"/>
                  </a:moveTo>
                  <a:lnTo>
                    <a:pt x="4507827" y="2136648"/>
                  </a:lnTo>
                  <a:lnTo>
                    <a:pt x="4433328" y="2100072"/>
                  </a:lnTo>
                  <a:lnTo>
                    <a:pt x="4433328" y="2136648"/>
                  </a:lnTo>
                  <a:lnTo>
                    <a:pt x="3427476" y="2136648"/>
                  </a:lnTo>
                  <a:lnTo>
                    <a:pt x="3427476" y="2147328"/>
                  </a:lnTo>
                  <a:lnTo>
                    <a:pt x="4433328" y="2147328"/>
                  </a:lnTo>
                  <a:lnTo>
                    <a:pt x="4433328" y="2183904"/>
                  </a:lnTo>
                  <a:lnTo>
                    <a:pt x="4505172" y="2147328"/>
                  </a:lnTo>
                  <a:lnTo>
                    <a:pt x="4517148" y="214123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7" name="object 37"/>
          <p:cNvSpPr txBox="1"/>
          <p:nvPr/>
        </p:nvSpPr>
        <p:spPr>
          <a:xfrm>
            <a:off x="6609002" y="1319319"/>
            <a:ext cx="1127125" cy="29464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750" spc="5" dirty="0">
                <a:solidFill>
                  <a:srgbClr val="333333"/>
                </a:solidFill>
                <a:latin typeface="Arial" panose="020B0604020202020204"/>
                <a:cs typeface="Arial" panose="020B0604020202020204"/>
              </a:rPr>
              <a:t>CPU </a:t>
            </a:r>
            <a:r>
              <a:rPr sz="1750" spc="10" dirty="0">
                <a:solidFill>
                  <a:srgbClr val="333333"/>
                </a:solidFill>
                <a:latin typeface="Arial" panose="020B0604020202020204"/>
                <a:cs typeface="Arial" panose="020B0604020202020204"/>
              </a:rPr>
              <a:t>-&gt;</a:t>
            </a:r>
            <a:r>
              <a:rPr sz="1750" spc="-100" dirty="0">
                <a:solidFill>
                  <a:srgbClr val="333333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750" spc="5" dirty="0">
                <a:solidFill>
                  <a:srgbClr val="333333"/>
                </a:solidFill>
                <a:latin typeface="Arial" panose="020B0604020202020204"/>
                <a:cs typeface="Arial" panose="020B0604020202020204"/>
              </a:rPr>
              <a:t>I/O</a:t>
            </a:r>
            <a:endParaRPr sz="17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6625848" y="3666242"/>
            <a:ext cx="1532255" cy="29464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750" dirty="0">
                <a:solidFill>
                  <a:srgbClr val="333333"/>
                </a:solidFill>
                <a:latin typeface="Arial" panose="020B0604020202020204"/>
                <a:cs typeface="Arial" panose="020B0604020202020204"/>
              </a:rPr>
              <a:t>Error</a:t>
            </a:r>
            <a:r>
              <a:rPr sz="1750" spc="-30" dirty="0">
                <a:solidFill>
                  <a:srgbClr val="333333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750" dirty="0">
                <a:solidFill>
                  <a:srgbClr val="333333"/>
                </a:solidFill>
                <a:latin typeface="Arial" panose="020B0604020202020204"/>
                <a:cs typeface="Arial" panose="020B0604020202020204"/>
              </a:rPr>
              <a:t>Condition</a:t>
            </a:r>
            <a:endParaRPr sz="17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6625848" y="4755857"/>
            <a:ext cx="1130935" cy="29464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750" spc="5" dirty="0">
                <a:solidFill>
                  <a:srgbClr val="333333"/>
                </a:solidFill>
                <a:latin typeface="Arial" panose="020B0604020202020204"/>
                <a:cs typeface="Arial" panose="020B0604020202020204"/>
              </a:rPr>
              <a:t>I/O </a:t>
            </a:r>
            <a:r>
              <a:rPr sz="1750" dirty="0">
                <a:solidFill>
                  <a:srgbClr val="333333"/>
                </a:solidFill>
                <a:latin typeface="Arial" panose="020B0604020202020204"/>
                <a:cs typeface="Arial" panose="020B0604020202020204"/>
              </a:rPr>
              <a:t>-&gt;</a:t>
            </a:r>
            <a:r>
              <a:rPr sz="1750" spc="-55" dirty="0">
                <a:solidFill>
                  <a:srgbClr val="333333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750" spc="5" dirty="0">
                <a:solidFill>
                  <a:srgbClr val="333333"/>
                </a:solidFill>
                <a:latin typeface="Arial" panose="020B0604020202020204"/>
                <a:cs typeface="Arial" panose="020B0604020202020204"/>
              </a:rPr>
              <a:t>CPU</a:t>
            </a:r>
            <a:endParaRPr sz="17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6625848" y="5594098"/>
            <a:ext cx="1636395" cy="29464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750" spc="5" dirty="0">
                <a:solidFill>
                  <a:srgbClr val="333333"/>
                </a:solidFill>
                <a:latin typeface="Arial" panose="020B0604020202020204"/>
                <a:cs typeface="Arial" panose="020B0604020202020204"/>
              </a:rPr>
              <a:t>CPU </a:t>
            </a:r>
            <a:r>
              <a:rPr sz="1750" spc="10" dirty="0">
                <a:solidFill>
                  <a:srgbClr val="333333"/>
                </a:solidFill>
                <a:latin typeface="Arial" panose="020B0604020202020204"/>
                <a:cs typeface="Arial" panose="020B0604020202020204"/>
              </a:rPr>
              <a:t>-&gt;</a:t>
            </a:r>
            <a:r>
              <a:rPr sz="1750" spc="-100" dirty="0">
                <a:solidFill>
                  <a:srgbClr val="333333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750" spc="5" dirty="0">
                <a:solidFill>
                  <a:srgbClr val="333333"/>
                </a:solidFill>
                <a:latin typeface="Arial" panose="020B0604020202020204"/>
                <a:cs typeface="Arial" panose="020B0604020202020204"/>
              </a:rPr>
              <a:t>memory</a:t>
            </a:r>
            <a:endParaRPr sz="17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4122368" y="6948844"/>
            <a:ext cx="439420" cy="29464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r>
              <a:rPr sz="1750" spc="-285" dirty="0">
                <a:solidFill>
                  <a:srgbClr val="333333"/>
                </a:solidFill>
                <a:latin typeface="Arial" panose="020B0604020202020204"/>
                <a:cs typeface="Arial" panose="020B0604020202020204"/>
              </a:rPr>
              <a:t>Ye</a:t>
            </a:r>
            <a:r>
              <a:rPr sz="2625" spc="-427" baseline="27000" dirty="0">
                <a:solidFill>
                  <a:srgbClr val="383838"/>
                </a:solidFill>
                <a:latin typeface="Arial" panose="020B0604020202020204"/>
                <a:cs typeface="Arial" panose="020B0604020202020204"/>
              </a:rPr>
              <a:t>?</a:t>
            </a:r>
            <a:r>
              <a:rPr sz="1750" spc="-285" dirty="0">
                <a:solidFill>
                  <a:srgbClr val="333333"/>
                </a:solidFill>
                <a:latin typeface="Arial" panose="020B0604020202020204"/>
                <a:cs typeface="Arial" panose="020B0604020202020204"/>
              </a:rPr>
              <a:t>s</a:t>
            </a:r>
            <a:endParaRPr sz="17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3440683" y="6397226"/>
            <a:ext cx="311785" cy="29464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750" spc="5" dirty="0">
                <a:solidFill>
                  <a:srgbClr val="333333"/>
                </a:solidFill>
                <a:latin typeface="Arial" panose="020B0604020202020204"/>
                <a:cs typeface="Arial" panose="020B0604020202020204"/>
              </a:rPr>
              <a:t>No</a:t>
            </a:r>
            <a:endParaRPr sz="17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4027441" y="4301678"/>
            <a:ext cx="673100" cy="29464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750" spc="5" dirty="0">
                <a:solidFill>
                  <a:srgbClr val="333333"/>
                </a:solidFill>
                <a:latin typeface="Arial" panose="020B0604020202020204"/>
                <a:cs typeface="Arial" panose="020B0604020202020204"/>
              </a:rPr>
              <a:t>R</a:t>
            </a:r>
            <a:r>
              <a:rPr sz="1750" spc="10" dirty="0">
                <a:solidFill>
                  <a:srgbClr val="333333"/>
                </a:solidFill>
                <a:latin typeface="Arial" panose="020B0604020202020204"/>
                <a:cs typeface="Arial" panose="020B0604020202020204"/>
              </a:rPr>
              <a:t>ea</a:t>
            </a:r>
            <a:r>
              <a:rPr sz="1750" spc="-10" dirty="0">
                <a:solidFill>
                  <a:srgbClr val="333333"/>
                </a:solidFill>
                <a:latin typeface="Arial" panose="020B0604020202020204"/>
                <a:cs typeface="Arial" panose="020B0604020202020204"/>
              </a:rPr>
              <a:t>d</a:t>
            </a:r>
            <a:r>
              <a:rPr sz="1750" spc="5" dirty="0">
                <a:solidFill>
                  <a:srgbClr val="333333"/>
                </a:solidFill>
                <a:latin typeface="Arial" panose="020B0604020202020204"/>
                <a:cs typeface="Arial" panose="020B0604020202020204"/>
              </a:rPr>
              <a:t>y</a:t>
            </a:r>
            <a:endParaRPr sz="17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5017951" y="7067803"/>
            <a:ext cx="1584325" cy="29464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750" spc="5" dirty="0">
                <a:solidFill>
                  <a:srgbClr val="333333"/>
                </a:solidFill>
                <a:latin typeface="Arial" panose="020B0604020202020204"/>
                <a:cs typeface="Arial" panose="020B0604020202020204"/>
              </a:rPr>
              <a:t>Next</a:t>
            </a:r>
            <a:r>
              <a:rPr sz="1750" spc="-80" dirty="0">
                <a:solidFill>
                  <a:srgbClr val="333333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750" spc="5" dirty="0">
                <a:solidFill>
                  <a:srgbClr val="333333"/>
                </a:solidFill>
                <a:latin typeface="Arial" panose="020B0604020202020204"/>
                <a:cs typeface="Arial" panose="020B0604020202020204"/>
              </a:rPr>
              <a:t>Instruction</a:t>
            </a:r>
            <a:endParaRPr sz="17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5" name="object 45"/>
          <p:cNvSpPr txBox="1">
            <a:spLocks noGrp="1"/>
          </p:cNvSpPr>
          <p:nvPr>
            <p:ph type="title"/>
          </p:nvPr>
        </p:nvSpPr>
        <p:spPr>
          <a:xfrm>
            <a:off x="1076966" y="487071"/>
            <a:ext cx="479171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14" dirty="0"/>
              <a:t>2. </a:t>
            </a:r>
            <a:r>
              <a:rPr spc="-70" dirty="0"/>
              <a:t>Asynchronous</a:t>
            </a:r>
            <a:r>
              <a:rPr spc="-450" dirty="0"/>
              <a:t> </a:t>
            </a:r>
            <a:r>
              <a:rPr spc="-200" dirty="0"/>
              <a:t>I/O</a:t>
            </a:r>
            <a:endParaRPr spc="-200" dirty="0"/>
          </a:p>
        </p:txBody>
      </p:sp>
      <p:sp>
        <p:nvSpPr>
          <p:cNvPr id="46" name="object 46"/>
          <p:cNvSpPr/>
          <p:nvPr/>
        </p:nvSpPr>
        <p:spPr>
          <a:xfrm>
            <a:off x="6454127" y="1629155"/>
            <a:ext cx="1090295" cy="1016635"/>
          </a:xfrm>
          <a:custGeom>
            <a:avLst/>
            <a:gdLst/>
            <a:ahLst/>
            <a:cxnLst/>
            <a:rect l="l" t="t" r="r" b="b"/>
            <a:pathLst>
              <a:path w="1090295" h="1016635">
                <a:moveTo>
                  <a:pt x="131064" y="32004"/>
                </a:moveTo>
                <a:lnTo>
                  <a:pt x="6096" y="32004"/>
                </a:lnTo>
                <a:lnTo>
                  <a:pt x="6096" y="62496"/>
                </a:lnTo>
                <a:lnTo>
                  <a:pt x="131064" y="62496"/>
                </a:lnTo>
                <a:lnTo>
                  <a:pt x="131064" y="32004"/>
                </a:lnTo>
                <a:close/>
              </a:path>
              <a:path w="1090295" h="1016635">
                <a:moveTo>
                  <a:pt x="210312" y="954024"/>
                </a:moveTo>
                <a:lnTo>
                  <a:pt x="94488" y="954024"/>
                </a:lnTo>
                <a:lnTo>
                  <a:pt x="94488" y="922020"/>
                </a:lnTo>
                <a:lnTo>
                  <a:pt x="0" y="969276"/>
                </a:lnTo>
                <a:lnTo>
                  <a:pt x="94488" y="1016520"/>
                </a:lnTo>
                <a:lnTo>
                  <a:pt x="94488" y="984516"/>
                </a:lnTo>
                <a:lnTo>
                  <a:pt x="210312" y="984516"/>
                </a:lnTo>
                <a:lnTo>
                  <a:pt x="210312" y="954024"/>
                </a:lnTo>
                <a:close/>
              </a:path>
              <a:path w="1090295" h="1016635">
                <a:moveTo>
                  <a:pt x="352044" y="32004"/>
                </a:moveTo>
                <a:lnTo>
                  <a:pt x="225552" y="32004"/>
                </a:lnTo>
                <a:lnTo>
                  <a:pt x="225552" y="62496"/>
                </a:lnTo>
                <a:lnTo>
                  <a:pt x="352044" y="62496"/>
                </a:lnTo>
                <a:lnTo>
                  <a:pt x="352044" y="32004"/>
                </a:lnTo>
                <a:close/>
              </a:path>
              <a:path w="1090295" h="1016635">
                <a:moveTo>
                  <a:pt x="429768" y="954024"/>
                </a:moveTo>
                <a:lnTo>
                  <a:pt x="304800" y="954024"/>
                </a:lnTo>
                <a:lnTo>
                  <a:pt x="304800" y="984516"/>
                </a:lnTo>
                <a:lnTo>
                  <a:pt x="429768" y="984516"/>
                </a:lnTo>
                <a:lnTo>
                  <a:pt x="429768" y="954024"/>
                </a:lnTo>
                <a:close/>
              </a:path>
              <a:path w="1090295" h="1016635">
                <a:moveTo>
                  <a:pt x="571500" y="32004"/>
                </a:moveTo>
                <a:lnTo>
                  <a:pt x="446532" y="32004"/>
                </a:lnTo>
                <a:lnTo>
                  <a:pt x="446532" y="62496"/>
                </a:lnTo>
                <a:lnTo>
                  <a:pt x="571500" y="62496"/>
                </a:lnTo>
                <a:lnTo>
                  <a:pt x="571500" y="32004"/>
                </a:lnTo>
                <a:close/>
              </a:path>
              <a:path w="1090295" h="1016635">
                <a:moveTo>
                  <a:pt x="650748" y="954024"/>
                </a:moveTo>
                <a:lnTo>
                  <a:pt x="524256" y="954024"/>
                </a:lnTo>
                <a:lnTo>
                  <a:pt x="524256" y="984516"/>
                </a:lnTo>
                <a:lnTo>
                  <a:pt x="650748" y="984516"/>
                </a:lnTo>
                <a:lnTo>
                  <a:pt x="650748" y="954024"/>
                </a:lnTo>
                <a:close/>
              </a:path>
              <a:path w="1090295" h="1016635">
                <a:moveTo>
                  <a:pt x="792480" y="32004"/>
                </a:moveTo>
                <a:lnTo>
                  <a:pt x="665988" y="32004"/>
                </a:lnTo>
                <a:lnTo>
                  <a:pt x="665988" y="62496"/>
                </a:lnTo>
                <a:lnTo>
                  <a:pt x="792480" y="62496"/>
                </a:lnTo>
                <a:lnTo>
                  <a:pt x="792480" y="32004"/>
                </a:lnTo>
                <a:close/>
              </a:path>
              <a:path w="1090295" h="1016635">
                <a:moveTo>
                  <a:pt x="870204" y="954024"/>
                </a:moveTo>
                <a:lnTo>
                  <a:pt x="745236" y="954024"/>
                </a:lnTo>
                <a:lnTo>
                  <a:pt x="745236" y="984516"/>
                </a:lnTo>
                <a:lnTo>
                  <a:pt x="870204" y="984516"/>
                </a:lnTo>
                <a:lnTo>
                  <a:pt x="870204" y="954024"/>
                </a:lnTo>
                <a:close/>
              </a:path>
              <a:path w="1090295" h="1016635">
                <a:moveTo>
                  <a:pt x="1089672" y="954024"/>
                </a:moveTo>
                <a:lnTo>
                  <a:pt x="964692" y="954024"/>
                </a:lnTo>
                <a:lnTo>
                  <a:pt x="964692" y="984516"/>
                </a:lnTo>
                <a:lnTo>
                  <a:pt x="1089672" y="984516"/>
                </a:lnTo>
                <a:lnTo>
                  <a:pt x="1089672" y="954024"/>
                </a:lnTo>
                <a:close/>
              </a:path>
              <a:path w="1090295" h="1016635">
                <a:moveTo>
                  <a:pt x="1089672" y="47256"/>
                </a:moveTo>
                <a:lnTo>
                  <a:pt x="1059675" y="32004"/>
                </a:lnTo>
                <a:lnTo>
                  <a:pt x="996696" y="0"/>
                </a:lnTo>
                <a:lnTo>
                  <a:pt x="996696" y="32004"/>
                </a:lnTo>
                <a:lnTo>
                  <a:pt x="885444" y="32004"/>
                </a:lnTo>
                <a:lnTo>
                  <a:pt x="885444" y="62496"/>
                </a:lnTo>
                <a:lnTo>
                  <a:pt x="996696" y="62496"/>
                </a:lnTo>
                <a:lnTo>
                  <a:pt x="996696" y="94500"/>
                </a:lnTo>
                <a:lnTo>
                  <a:pt x="1059675" y="62496"/>
                </a:lnTo>
                <a:lnTo>
                  <a:pt x="1089672" y="472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 txBox="1"/>
          <p:nvPr/>
        </p:nvSpPr>
        <p:spPr>
          <a:xfrm>
            <a:off x="7906044" y="1403110"/>
            <a:ext cx="1877695" cy="29464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750" spc="5" dirty="0">
                <a:solidFill>
                  <a:srgbClr val="333333"/>
                </a:solidFill>
                <a:latin typeface="Arial" panose="020B0604020202020204"/>
                <a:cs typeface="Arial" panose="020B0604020202020204"/>
              </a:rPr>
              <a:t>Do something</a:t>
            </a:r>
            <a:r>
              <a:rPr sz="1750" spc="-110" dirty="0">
                <a:solidFill>
                  <a:srgbClr val="333333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750" spc="5" dirty="0">
                <a:solidFill>
                  <a:srgbClr val="333333"/>
                </a:solidFill>
                <a:latin typeface="Arial" panose="020B0604020202020204"/>
                <a:cs typeface="Arial" panose="020B0604020202020204"/>
              </a:rPr>
              <a:t>else</a:t>
            </a:r>
            <a:endParaRPr sz="17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6600448" y="2373820"/>
            <a:ext cx="2150110" cy="29464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  <a:tabLst>
                <a:tab pos="1273810" algn="l"/>
              </a:tabLst>
            </a:pPr>
            <a:r>
              <a:rPr sz="2625" spc="7" baseline="33000" dirty="0">
                <a:solidFill>
                  <a:srgbClr val="333333"/>
                </a:solidFill>
                <a:latin typeface="Arial" panose="020B0604020202020204"/>
                <a:cs typeface="Arial" panose="020B0604020202020204"/>
              </a:rPr>
              <a:t>I/O</a:t>
            </a:r>
            <a:r>
              <a:rPr sz="2625" spc="22" baseline="33000" dirty="0">
                <a:solidFill>
                  <a:srgbClr val="333333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625" baseline="33000" dirty="0">
                <a:solidFill>
                  <a:srgbClr val="333333"/>
                </a:solidFill>
                <a:latin typeface="Arial" panose="020B0604020202020204"/>
                <a:cs typeface="Arial" panose="020B0604020202020204"/>
              </a:rPr>
              <a:t>-&gt;</a:t>
            </a:r>
            <a:r>
              <a:rPr sz="2625" spc="30" baseline="33000" dirty="0">
                <a:solidFill>
                  <a:srgbClr val="333333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625" spc="7" baseline="33000" dirty="0">
                <a:solidFill>
                  <a:srgbClr val="333333"/>
                </a:solidFill>
                <a:latin typeface="Arial" panose="020B0604020202020204"/>
                <a:cs typeface="Arial" panose="020B0604020202020204"/>
              </a:rPr>
              <a:t>CPU	</a:t>
            </a:r>
            <a:r>
              <a:rPr sz="1750" spc="5" dirty="0">
                <a:solidFill>
                  <a:srgbClr val="333333"/>
                </a:solidFill>
                <a:latin typeface="Arial" panose="020B0604020202020204"/>
                <a:cs typeface="Arial" panose="020B0604020202020204"/>
              </a:rPr>
              <a:t>Interrupt</a:t>
            </a:r>
            <a:endParaRPr sz="175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93625" y="551249"/>
            <a:ext cx="7280909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5" dirty="0"/>
              <a:t>Computer </a:t>
            </a:r>
            <a:r>
              <a:rPr spc="-60" dirty="0"/>
              <a:t>System</a:t>
            </a:r>
            <a:r>
              <a:rPr spc="-420" dirty="0"/>
              <a:t> </a:t>
            </a:r>
            <a:r>
              <a:rPr spc="-145" dirty="0"/>
              <a:t>Organization</a:t>
            </a:r>
            <a:endParaRPr spc="-145" dirty="0"/>
          </a:p>
        </p:txBody>
      </p:sp>
      <p:sp>
        <p:nvSpPr>
          <p:cNvPr id="3" name="object 3"/>
          <p:cNvSpPr txBox="1"/>
          <p:nvPr/>
        </p:nvSpPr>
        <p:spPr>
          <a:xfrm>
            <a:off x="590831" y="1589970"/>
            <a:ext cx="8776335" cy="1442085"/>
          </a:xfrm>
          <a:prstGeom prst="rect">
            <a:avLst/>
          </a:prstGeom>
        </p:spPr>
        <p:txBody>
          <a:bodyPr vert="horz" wrap="square" lIns="0" tIns="74930" rIns="0" bIns="0" rtlCol="0">
            <a:spAutoFit/>
          </a:bodyPr>
          <a:lstStyle/>
          <a:p>
            <a:pPr marL="312420" indent="-300355">
              <a:lnSpc>
                <a:spcPct val="100000"/>
              </a:lnSpc>
              <a:spcBef>
                <a:spcPts val="590"/>
              </a:spcBef>
              <a:buClr>
                <a:srgbClr val="D34816"/>
              </a:buClr>
              <a:buSzPct val="84000"/>
              <a:buFont typeface="Webdings" panose="05030102010509060703"/>
              <a:buChar char=""/>
              <a:tabLst>
                <a:tab pos="312420" algn="l"/>
                <a:tab pos="313055" algn="l"/>
              </a:tabLst>
            </a:pPr>
            <a:r>
              <a:rPr sz="2200" spc="-5" dirty="0">
                <a:latin typeface="Arial" panose="020B0604020202020204"/>
                <a:cs typeface="Arial" panose="020B0604020202020204"/>
              </a:rPr>
              <a:t>Computer-system</a:t>
            </a:r>
            <a:r>
              <a:rPr sz="2200" spc="-30" dirty="0">
                <a:latin typeface="Arial" panose="020B0604020202020204"/>
                <a:cs typeface="Arial" panose="020B0604020202020204"/>
              </a:rPr>
              <a:t> </a:t>
            </a:r>
            <a:r>
              <a:rPr sz="2200" spc="-5" dirty="0">
                <a:latin typeface="Arial" panose="020B0604020202020204"/>
                <a:cs typeface="Arial" panose="020B0604020202020204"/>
              </a:rPr>
              <a:t>operation</a:t>
            </a:r>
            <a:endParaRPr sz="2200">
              <a:latin typeface="Arial" panose="020B0604020202020204"/>
              <a:cs typeface="Arial" panose="020B0604020202020204"/>
            </a:endParaRPr>
          </a:p>
          <a:p>
            <a:pPr marL="615950" marR="537845" lvl="1" indent="-251460">
              <a:lnSpc>
                <a:spcPct val="101000"/>
              </a:lnSpc>
              <a:spcBef>
                <a:spcPts val="445"/>
              </a:spcBef>
              <a:buClr>
                <a:srgbClr val="9A2D1F"/>
              </a:buClr>
              <a:buSzPct val="85000"/>
              <a:buFont typeface="Webdings" panose="05030102010509060703"/>
              <a:buChar char=""/>
              <a:tabLst>
                <a:tab pos="615950" algn="l"/>
                <a:tab pos="616585" algn="l"/>
              </a:tabLst>
            </a:pPr>
            <a:r>
              <a:rPr sz="1950" spc="10" dirty="0">
                <a:latin typeface="Arial" panose="020B0604020202020204"/>
                <a:cs typeface="Arial" panose="020B0604020202020204"/>
              </a:rPr>
              <a:t>One </a:t>
            </a:r>
            <a:r>
              <a:rPr sz="1950" spc="15" dirty="0">
                <a:latin typeface="Arial" panose="020B0604020202020204"/>
                <a:cs typeface="Arial" panose="020B0604020202020204"/>
              </a:rPr>
              <a:t>or </a:t>
            </a:r>
            <a:r>
              <a:rPr sz="1950" spc="10" dirty="0">
                <a:latin typeface="Arial" panose="020B0604020202020204"/>
                <a:cs typeface="Arial" panose="020B0604020202020204"/>
              </a:rPr>
              <a:t>more </a:t>
            </a:r>
            <a:r>
              <a:rPr sz="1950" spc="15" dirty="0">
                <a:latin typeface="Arial" panose="020B0604020202020204"/>
                <a:cs typeface="Arial" panose="020B0604020202020204"/>
              </a:rPr>
              <a:t>CPUs, device </a:t>
            </a:r>
            <a:r>
              <a:rPr sz="1950" spc="10" dirty="0">
                <a:latin typeface="Arial" panose="020B0604020202020204"/>
                <a:cs typeface="Arial" panose="020B0604020202020204"/>
              </a:rPr>
              <a:t>controllers </a:t>
            </a:r>
            <a:r>
              <a:rPr sz="1950" spc="15" dirty="0">
                <a:latin typeface="Arial" panose="020B0604020202020204"/>
                <a:cs typeface="Arial" panose="020B0604020202020204"/>
              </a:rPr>
              <a:t>connect </a:t>
            </a:r>
            <a:r>
              <a:rPr sz="1950" spc="10" dirty="0">
                <a:latin typeface="Arial" panose="020B0604020202020204"/>
                <a:cs typeface="Arial" panose="020B0604020202020204"/>
              </a:rPr>
              <a:t>through </a:t>
            </a:r>
            <a:r>
              <a:rPr sz="1950" spc="15" dirty="0">
                <a:latin typeface="Arial" panose="020B0604020202020204"/>
                <a:cs typeface="Arial" panose="020B0604020202020204"/>
              </a:rPr>
              <a:t>common </a:t>
            </a:r>
            <a:r>
              <a:rPr sz="1950" spc="10" dirty="0">
                <a:latin typeface="Arial" panose="020B0604020202020204"/>
                <a:cs typeface="Arial" panose="020B0604020202020204"/>
              </a:rPr>
              <a:t>bus  </a:t>
            </a:r>
            <a:r>
              <a:rPr sz="1950" spc="15" dirty="0">
                <a:latin typeface="Arial" panose="020B0604020202020204"/>
                <a:cs typeface="Arial" panose="020B0604020202020204"/>
              </a:rPr>
              <a:t>providing access </a:t>
            </a:r>
            <a:r>
              <a:rPr sz="1950" spc="10" dirty="0">
                <a:latin typeface="Arial" panose="020B0604020202020204"/>
                <a:cs typeface="Arial" panose="020B0604020202020204"/>
              </a:rPr>
              <a:t>to </a:t>
            </a:r>
            <a:r>
              <a:rPr sz="1950" spc="15" dirty="0">
                <a:latin typeface="Arial" panose="020B0604020202020204"/>
                <a:cs typeface="Arial" panose="020B0604020202020204"/>
              </a:rPr>
              <a:t>shared</a:t>
            </a:r>
            <a:r>
              <a:rPr sz="1950" spc="-114" dirty="0">
                <a:latin typeface="Arial" panose="020B0604020202020204"/>
                <a:cs typeface="Arial" panose="020B0604020202020204"/>
              </a:rPr>
              <a:t> </a:t>
            </a:r>
            <a:r>
              <a:rPr sz="1950" spc="10" dirty="0">
                <a:latin typeface="Arial" panose="020B0604020202020204"/>
                <a:cs typeface="Arial" panose="020B0604020202020204"/>
              </a:rPr>
              <a:t>memory</a:t>
            </a:r>
            <a:endParaRPr sz="1950">
              <a:latin typeface="Arial" panose="020B0604020202020204"/>
              <a:cs typeface="Arial" panose="020B0604020202020204"/>
            </a:endParaRPr>
          </a:p>
          <a:p>
            <a:pPr marL="615950" lvl="1" indent="-252095">
              <a:lnSpc>
                <a:spcPct val="100000"/>
              </a:lnSpc>
              <a:spcBef>
                <a:spcPts val="480"/>
              </a:spcBef>
              <a:buClr>
                <a:srgbClr val="9A2D1F"/>
              </a:buClr>
              <a:buSzPct val="85000"/>
              <a:buFont typeface="Webdings" panose="05030102010509060703"/>
              <a:buChar char=""/>
              <a:tabLst>
                <a:tab pos="615950" algn="l"/>
                <a:tab pos="616585" algn="l"/>
              </a:tabLst>
            </a:pPr>
            <a:r>
              <a:rPr sz="1950" spc="10" dirty="0">
                <a:latin typeface="Arial" panose="020B0604020202020204"/>
                <a:cs typeface="Arial" panose="020B0604020202020204"/>
              </a:rPr>
              <a:t>Concurrent execution </a:t>
            </a:r>
            <a:r>
              <a:rPr sz="1950" spc="5" dirty="0">
                <a:latin typeface="Arial" panose="020B0604020202020204"/>
                <a:cs typeface="Arial" panose="020B0604020202020204"/>
              </a:rPr>
              <a:t>of </a:t>
            </a:r>
            <a:r>
              <a:rPr sz="1950" spc="15" dirty="0">
                <a:latin typeface="Arial" panose="020B0604020202020204"/>
                <a:cs typeface="Arial" panose="020B0604020202020204"/>
              </a:rPr>
              <a:t>CPUs </a:t>
            </a:r>
            <a:r>
              <a:rPr sz="1950" spc="10" dirty="0">
                <a:latin typeface="Arial" panose="020B0604020202020204"/>
                <a:cs typeface="Arial" panose="020B0604020202020204"/>
              </a:rPr>
              <a:t>and </a:t>
            </a:r>
            <a:r>
              <a:rPr sz="1950" spc="15" dirty="0">
                <a:latin typeface="Arial" panose="020B0604020202020204"/>
                <a:cs typeface="Arial" panose="020B0604020202020204"/>
              </a:rPr>
              <a:t>devices </a:t>
            </a:r>
            <a:r>
              <a:rPr sz="1950" spc="10" dirty="0">
                <a:latin typeface="Arial" panose="020B0604020202020204"/>
                <a:cs typeface="Arial" panose="020B0604020202020204"/>
              </a:rPr>
              <a:t>competing for memory</a:t>
            </a:r>
            <a:r>
              <a:rPr sz="1950" spc="-35" dirty="0">
                <a:latin typeface="Arial" panose="020B0604020202020204"/>
                <a:cs typeface="Arial" panose="020B0604020202020204"/>
              </a:rPr>
              <a:t> </a:t>
            </a:r>
            <a:r>
              <a:rPr sz="1950" spc="15" dirty="0">
                <a:latin typeface="Arial" panose="020B0604020202020204"/>
                <a:cs typeface="Arial" panose="020B0604020202020204"/>
              </a:rPr>
              <a:t>cycles</a:t>
            </a:r>
            <a:endParaRPr sz="19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478402" y="3520562"/>
            <a:ext cx="7324335" cy="3588661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93625" y="872687"/>
            <a:ext cx="479171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14" dirty="0"/>
              <a:t>2. </a:t>
            </a:r>
            <a:r>
              <a:rPr spc="-70" dirty="0"/>
              <a:t>Asynchronous</a:t>
            </a:r>
            <a:r>
              <a:rPr spc="-450" dirty="0"/>
              <a:t> </a:t>
            </a:r>
            <a:r>
              <a:rPr spc="-200" dirty="0"/>
              <a:t>I/O</a:t>
            </a:r>
            <a:endParaRPr spc="-200" dirty="0"/>
          </a:p>
        </p:txBody>
      </p:sp>
      <p:sp>
        <p:nvSpPr>
          <p:cNvPr id="3" name="object 3"/>
          <p:cNvSpPr txBox="1"/>
          <p:nvPr/>
        </p:nvSpPr>
        <p:spPr>
          <a:xfrm>
            <a:off x="1093655" y="1688136"/>
            <a:ext cx="8244840" cy="46697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12420" marR="855345" indent="-300355">
              <a:lnSpc>
                <a:spcPct val="101000"/>
              </a:lnSpc>
              <a:spcBef>
                <a:spcPts val="95"/>
              </a:spcBef>
              <a:buClr>
                <a:srgbClr val="D34816"/>
              </a:buClr>
              <a:buSzPct val="85000"/>
              <a:buFont typeface="Webdings" panose="05030102010509060703"/>
              <a:buChar char=""/>
              <a:tabLst>
                <a:tab pos="313055" algn="l"/>
              </a:tabLst>
            </a:pPr>
            <a:r>
              <a:rPr sz="3050" spc="-140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3050" spc="175" dirty="0">
                <a:latin typeface="Times New Roman" panose="02020603050405020304"/>
                <a:cs typeface="Times New Roman" panose="02020603050405020304"/>
              </a:rPr>
              <a:t>I/O </a:t>
            </a:r>
            <a:r>
              <a:rPr sz="3050" spc="-70" dirty="0">
                <a:latin typeface="Times New Roman" panose="02020603050405020304"/>
                <a:cs typeface="Times New Roman" panose="02020603050405020304"/>
              </a:rPr>
              <a:t>controller </a:t>
            </a:r>
            <a:r>
              <a:rPr sz="3050" spc="-55" dirty="0">
                <a:latin typeface="Times New Roman" panose="02020603050405020304"/>
                <a:cs typeface="Times New Roman" panose="02020603050405020304"/>
              </a:rPr>
              <a:t>interrupts </a:t>
            </a:r>
            <a:r>
              <a:rPr sz="3050" spc="-140" dirty="0">
                <a:latin typeface="Times New Roman" panose="02020603050405020304"/>
                <a:cs typeface="Times New Roman" panose="02020603050405020304"/>
              </a:rPr>
              <a:t>when </a:t>
            </a:r>
            <a:r>
              <a:rPr sz="3050" spc="-45" dirty="0">
                <a:latin typeface="Times New Roman" panose="02020603050405020304"/>
                <a:cs typeface="Times New Roman" panose="02020603050405020304"/>
              </a:rPr>
              <a:t>it </a:t>
            </a:r>
            <a:r>
              <a:rPr sz="3050" spc="-135" dirty="0">
                <a:latin typeface="Times New Roman" panose="02020603050405020304"/>
                <a:cs typeface="Times New Roman" panose="02020603050405020304"/>
              </a:rPr>
              <a:t>needs </a:t>
            </a:r>
            <a:r>
              <a:rPr sz="3050" spc="-35" dirty="0"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3050" spc="-29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50" spc="-125" dirty="0">
                <a:latin typeface="Times New Roman" panose="02020603050405020304"/>
                <a:cs typeface="Times New Roman" panose="02020603050405020304"/>
              </a:rPr>
              <a:t>be  </a:t>
            </a:r>
            <a:r>
              <a:rPr sz="3050" spc="-120" dirty="0">
                <a:latin typeface="Times New Roman" panose="02020603050405020304"/>
                <a:cs typeface="Times New Roman" panose="02020603050405020304"/>
              </a:rPr>
              <a:t>serviced</a:t>
            </a:r>
            <a:endParaRPr sz="3050">
              <a:latin typeface="Times New Roman" panose="02020603050405020304"/>
              <a:cs typeface="Times New Roman" panose="02020603050405020304"/>
            </a:endParaRPr>
          </a:p>
          <a:p>
            <a:pPr marL="312420" indent="-300355">
              <a:lnSpc>
                <a:spcPct val="100000"/>
              </a:lnSpc>
              <a:spcBef>
                <a:spcPts val="695"/>
              </a:spcBef>
              <a:buClr>
                <a:srgbClr val="D34816"/>
              </a:buClr>
              <a:buSzPct val="85000"/>
              <a:buFont typeface="Webdings" panose="05030102010509060703"/>
              <a:buChar char=""/>
              <a:tabLst>
                <a:tab pos="313055" algn="l"/>
              </a:tabLst>
            </a:pPr>
            <a:r>
              <a:rPr sz="3050" spc="-140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3050" spc="-200" dirty="0">
                <a:latin typeface="Times New Roman" panose="02020603050405020304"/>
                <a:cs typeface="Times New Roman" panose="02020603050405020304"/>
              </a:rPr>
              <a:t>OS </a:t>
            </a:r>
            <a:r>
              <a:rPr sz="3050" spc="-90" dirty="0">
                <a:latin typeface="Times New Roman" panose="02020603050405020304"/>
                <a:cs typeface="Times New Roman" panose="02020603050405020304"/>
              </a:rPr>
              <a:t>determines </a:t>
            </a:r>
            <a:r>
              <a:rPr sz="3050" spc="-80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3050" spc="175" dirty="0">
                <a:latin typeface="Times New Roman" panose="02020603050405020304"/>
                <a:cs typeface="Times New Roman" panose="02020603050405020304"/>
              </a:rPr>
              <a:t>I/O</a:t>
            </a:r>
            <a:r>
              <a:rPr sz="3050" spc="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50" spc="-70" dirty="0">
                <a:latin typeface="Times New Roman" panose="02020603050405020304"/>
                <a:cs typeface="Times New Roman" panose="02020603050405020304"/>
              </a:rPr>
              <a:t>controller</a:t>
            </a:r>
            <a:endParaRPr sz="3050">
              <a:latin typeface="Times New Roman" panose="02020603050405020304"/>
              <a:cs typeface="Times New Roman" panose="02020603050405020304"/>
            </a:endParaRPr>
          </a:p>
          <a:p>
            <a:pPr marL="312420" marR="5080" indent="-300355">
              <a:lnSpc>
                <a:spcPct val="101000"/>
              </a:lnSpc>
              <a:spcBef>
                <a:spcPts val="665"/>
              </a:spcBef>
              <a:buClr>
                <a:srgbClr val="D34816"/>
              </a:buClr>
              <a:buSzPct val="85000"/>
              <a:buFont typeface="Webdings" panose="05030102010509060703"/>
              <a:buChar char=""/>
              <a:tabLst>
                <a:tab pos="313055" algn="l"/>
              </a:tabLst>
            </a:pPr>
            <a:r>
              <a:rPr sz="3050" spc="-120" dirty="0">
                <a:latin typeface="Times New Roman" panose="02020603050405020304"/>
                <a:cs typeface="Times New Roman" panose="02020603050405020304"/>
              </a:rPr>
              <a:t>Processor </a:t>
            </a:r>
            <a:r>
              <a:rPr sz="3050" spc="-135" dirty="0">
                <a:latin typeface="Times New Roman" panose="02020603050405020304"/>
                <a:cs typeface="Times New Roman" panose="02020603050405020304"/>
              </a:rPr>
              <a:t>reads </a:t>
            </a:r>
            <a:r>
              <a:rPr sz="3050" spc="-80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3050" spc="-114" dirty="0">
                <a:latin typeface="Times New Roman" panose="02020603050405020304"/>
                <a:cs typeface="Times New Roman" panose="02020603050405020304"/>
              </a:rPr>
              <a:t>word </a:t>
            </a:r>
            <a:r>
              <a:rPr sz="3050" spc="-165" dirty="0">
                <a:latin typeface="Times New Roman" panose="02020603050405020304"/>
                <a:cs typeface="Times New Roman" panose="02020603050405020304"/>
              </a:rPr>
              <a:t>of </a:t>
            </a:r>
            <a:r>
              <a:rPr sz="3050" spc="-135" dirty="0">
                <a:latin typeface="Times New Roman" panose="02020603050405020304"/>
                <a:cs typeface="Times New Roman" panose="02020603050405020304"/>
              </a:rPr>
              <a:t>data </a:t>
            </a:r>
            <a:r>
              <a:rPr sz="3050" spc="-120" dirty="0">
                <a:latin typeface="Times New Roman" panose="02020603050405020304"/>
                <a:cs typeface="Times New Roman" panose="02020603050405020304"/>
              </a:rPr>
              <a:t>from </a:t>
            </a:r>
            <a:r>
              <a:rPr sz="3050" spc="175" dirty="0">
                <a:latin typeface="Times New Roman" panose="02020603050405020304"/>
                <a:cs typeface="Times New Roman" panose="02020603050405020304"/>
              </a:rPr>
              <a:t>I/O </a:t>
            </a:r>
            <a:r>
              <a:rPr sz="3050" spc="-70" dirty="0">
                <a:latin typeface="Times New Roman" panose="02020603050405020304"/>
                <a:cs typeface="Times New Roman" panose="02020603050405020304"/>
              </a:rPr>
              <a:t>controller </a:t>
            </a:r>
            <a:r>
              <a:rPr sz="3050" spc="-35" dirty="0">
                <a:latin typeface="Times New Roman" panose="02020603050405020304"/>
                <a:cs typeface="Times New Roman" panose="02020603050405020304"/>
              </a:rPr>
              <a:t>to  </a:t>
            </a:r>
            <a:r>
              <a:rPr sz="3050" spc="-8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3050" spc="-1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50" spc="-114" dirty="0">
                <a:latin typeface="Times New Roman" panose="02020603050405020304"/>
                <a:cs typeface="Times New Roman" panose="02020603050405020304"/>
              </a:rPr>
              <a:t>memory</a:t>
            </a:r>
            <a:endParaRPr sz="3050">
              <a:latin typeface="Times New Roman" panose="02020603050405020304"/>
              <a:cs typeface="Times New Roman" panose="02020603050405020304"/>
            </a:endParaRPr>
          </a:p>
          <a:p>
            <a:pPr marL="312420" indent="-300355">
              <a:lnSpc>
                <a:spcPct val="100000"/>
              </a:lnSpc>
              <a:spcBef>
                <a:spcPts val="695"/>
              </a:spcBef>
              <a:buClr>
                <a:srgbClr val="D34816"/>
              </a:buClr>
              <a:buSzPct val="85000"/>
              <a:buFont typeface="Webdings" panose="05030102010509060703"/>
              <a:buChar char=""/>
              <a:tabLst>
                <a:tab pos="313055" algn="l"/>
              </a:tabLst>
            </a:pPr>
            <a:r>
              <a:rPr sz="3050" spc="-135" dirty="0">
                <a:latin typeface="Times New Roman" panose="02020603050405020304"/>
                <a:cs typeface="Times New Roman" panose="02020603050405020304"/>
              </a:rPr>
              <a:t>Updates </a:t>
            </a:r>
            <a:r>
              <a:rPr sz="3050" spc="-80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3050" spc="-130" dirty="0">
                <a:latin typeface="Times New Roman" panose="02020603050405020304"/>
                <a:cs typeface="Times New Roman" panose="02020603050405020304"/>
              </a:rPr>
              <a:t>status in </a:t>
            </a:r>
            <a:r>
              <a:rPr sz="3050" spc="-80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3050" spc="-160" dirty="0">
                <a:latin typeface="Times New Roman" panose="02020603050405020304"/>
                <a:cs typeface="Times New Roman" panose="02020603050405020304"/>
              </a:rPr>
              <a:t>Device </a:t>
            </a:r>
            <a:r>
              <a:rPr sz="3050" spc="-155" dirty="0">
                <a:latin typeface="Times New Roman" panose="02020603050405020304"/>
                <a:cs typeface="Times New Roman" panose="02020603050405020304"/>
              </a:rPr>
              <a:t>Status</a:t>
            </a:r>
            <a:r>
              <a:rPr sz="3050" spc="1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50" spc="-120" dirty="0">
                <a:latin typeface="Times New Roman" panose="02020603050405020304"/>
                <a:cs typeface="Times New Roman" panose="02020603050405020304"/>
              </a:rPr>
              <a:t>table</a:t>
            </a:r>
            <a:endParaRPr sz="3050">
              <a:latin typeface="Times New Roman" panose="02020603050405020304"/>
              <a:cs typeface="Times New Roman" panose="02020603050405020304"/>
            </a:endParaRPr>
          </a:p>
          <a:p>
            <a:pPr marL="312420" marR="15875" indent="-300355">
              <a:lnSpc>
                <a:spcPct val="101000"/>
              </a:lnSpc>
              <a:spcBef>
                <a:spcPts val="660"/>
              </a:spcBef>
              <a:buClr>
                <a:srgbClr val="D34816"/>
              </a:buClr>
              <a:buSzPct val="85000"/>
              <a:buFont typeface="Webdings" panose="05030102010509060703"/>
              <a:buChar char=""/>
              <a:tabLst>
                <a:tab pos="313055" algn="l"/>
              </a:tabLst>
            </a:pPr>
            <a:r>
              <a:rPr sz="3050" spc="-165" dirty="0">
                <a:latin typeface="Times New Roman" panose="02020603050405020304"/>
                <a:cs typeface="Times New Roman" panose="02020603050405020304"/>
              </a:rPr>
              <a:t>In </a:t>
            </a:r>
            <a:r>
              <a:rPr sz="3050" spc="-185" dirty="0">
                <a:latin typeface="Times New Roman" panose="02020603050405020304"/>
                <a:cs typeface="Times New Roman" panose="02020603050405020304"/>
              </a:rPr>
              <a:t>case </a:t>
            </a:r>
            <a:r>
              <a:rPr sz="3050" spc="-165" dirty="0">
                <a:latin typeface="Times New Roman" panose="02020603050405020304"/>
                <a:cs typeface="Times New Roman" panose="02020603050405020304"/>
              </a:rPr>
              <a:t>of </a:t>
            </a:r>
            <a:r>
              <a:rPr sz="3050" spc="175" dirty="0">
                <a:latin typeface="Times New Roman" panose="02020603050405020304"/>
                <a:cs typeface="Times New Roman" panose="02020603050405020304"/>
              </a:rPr>
              <a:t>I/O </a:t>
            </a:r>
            <a:r>
              <a:rPr sz="3050" spc="-105" dirty="0">
                <a:latin typeface="Times New Roman" panose="02020603050405020304"/>
                <a:cs typeface="Times New Roman" panose="02020603050405020304"/>
              </a:rPr>
              <a:t>complete </a:t>
            </a:r>
            <a:r>
              <a:rPr sz="3050" spc="-15" dirty="0">
                <a:latin typeface="Times New Roman" panose="02020603050405020304"/>
                <a:cs typeface="Times New Roman" panose="02020603050405020304"/>
              </a:rPr>
              <a:t>interrupt, </a:t>
            </a:r>
            <a:r>
              <a:rPr sz="3050" spc="-150" dirty="0">
                <a:latin typeface="Times New Roman" panose="02020603050405020304"/>
                <a:cs typeface="Times New Roman" panose="02020603050405020304"/>
              </a:rPr>
              <a:t>checks </a:t>
            </a:r>
            <a:r>
              <a:rPr sz="3050" spc="-8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3050" spc="-2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50" spc="-125" dirty="0">
                <a:latin typeface="Times New Roman" panose="02020603050405020304"/>
                <a:cs typeface="Times New Roman" panose="02020603050405020304"/>
              </a:rPr>
              <a:t>additional  </a:t>
            </a:r>
            <a:r>
              <a:rPr sz="3050" spc="-95" dirty="0">
                <a:latin typeface="Times New Roman" panose="02020603050405020304"/>
                <a:cs typeface="Times New Roman" panose="02020603050405020304"/>
              </a:rPr>
              <a:t>request</a:t>
            </a:r>
            <a:endParaRPr sz="3050">
              <a:latin typeface="Times New Roman" panose="02020603050405020304"/>
              <a:cs typeface="Times New Roman" panose="02020603050405020304"/>
            </a:endParaRPr>
          </a:p>
          <a:p>
            <a:pPr marL="312420" indent="-300355">
              <a:lnSpc>
                <a:spcPct val="100000"/>
              </a:lnSpc>
              <a:spcBef>
                <a:spcPts val="695"/>
              </a:spcBef>
              <a:buClr>
                <a:srgbClr val="D34816"/>
              </a:buClr>
              <a:buSzPct val="85000"/>
              <a:buFont typeface="Webdings" panose="05030102010509060703"/>
              <a:buChar char=""/>
              <a:tabLst>
                <a:tab pos="313055" algn="l"/>
              </a:tabLst>
            </a:pPr>
            <a:r>
              <a:rPr sz="3050" spc="-140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3050" spc="-85" dirty="0">
                <a:latin typeface="Times New Roman" panose="02020603050405020304"/>
                <a:cs typeface="Times New Roman" panose="02020603050405020304"/>
              </a:rPr>
              <a:t>control </a:t>
            </a:r>
            <a:r>
              <a:rPr sz="3050" spc="-185" dirty="0">
                <a:latin typeface="Times New Roman" panose="02020603050405020304"/>
                <a:cs typeface="Times New Roman" panose="02020603050405020304"/>
              </a:rPr>
              <a:t>is </a:t>
            </a:r>
            <a:r>
              <a:rPr sz="3050" spc="-50" dirty="0">
                <a:latin typeface="Times New Roman" panose="02020603050405020304"/>
                <a:cs typeface="Times New Roman" panose="02020603050405020304"/>
              </a:rPr>
              <a:t>returned </a:t>
            </a:r>
            <a:r>
              <a:rPr sz="3050" spc="-35" dirty="0">
                <a:latin typeface="Times New Roman" panose="02020603050405020304"/>
                <a:cs typeface="Times New Roman" panose="02020603050405020304"/>
              </a:rPr>
              <a:t>to </a:t>
            </a:r>
            <a:r>
              <a:rPr sz="3050" spc="-80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3050" spc="-100" dirty="0">
                <a:latin typeface="Times New Roman" panose="02020603050405020304"/>
                <a:cs typeface="Times New Roman" panose="02020603050405020304"/>
              </a:rPr>
              <a:t>user</a:t>
            </a:r>
            <a:r>
              <a:rPr sz="3050" spc="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50" spc="-110" dirty="0">
                <a:latin typeface="Times New Roman" panose="02020603050405020304"/>
                <a:cs typeface="Times New Roman" panose="02020603050405020304"/>
              </a:rPr>
              <a:t>program</a:t>
            </a:r>
            <a:endParaRPr sz="305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76966" y="698996"/>
            <a:ext cx="743267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14" dirty="0"/>
              <a:t>3. </a:t>
            </a:r>
            <a:r>
              <a:rPr spc="-170" dirty="0"/>
              <a:t>Direct </a:t>
            </a:r>
            <a:r>
              <a:rPr spc="-45" dirty="0"/>
              <a:t>Memory </a:t>
            </a:r>
            <a:r>
              <a:rPr spc="-20" dirty="0"/>
              <a:t>Access</a:t>
            </a:r>
            <a:r>
              <a:rPr spc="-715" dirty="0"/>
              <a:t> </a:t>
            </a:r>
            <a:r>
              <a:rPr spc="-70" dirty="0"/>
              <a:t>(DMA)</a:t>
            </a:r>
            <a:endParaRPr spc="-70" dirty="0"/>
          </a:p>
        </p:txBody>
      </p:sp>
      <p:sp>
        <p:nvSpPr>
          <p:cNvPr id="3" name="object 3"/>
          <p:cNvSpPr txBox="1"/>
          <p:nvPr/>
        </p:nvSpPr>
        <p:spPr>
          <a:xfrm>
            <a:off x="1093720" y="1622492"/>
            <a:ext cx="7599680" cy="3686175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312420" indent="-300355">
              <a:lnSpc>
                <a:spcPct val="100000"/>
              </a:lnSpc>
              <a:spcBef>
                <a:spcPts val="435"/>
              </a:spcBef>
              <a:buClr>
                <a:srgbClr val="D34816"/>
              </a:buClr>
              <a:buSzPct val="85000"/>
              <a:buFont typeface="Webdings" panose="05030102010509060703"/>
              <a:buChar char=""/>
              <a:tabLst>
                <a:tab pos="312420" algn="l"/>
                <a:tab pos="313055" algn="l"/>
              </a:tabLst>
            </a:pPr>
            <a:r>
              <a:rPr sz="2650" spc="-155" dirty="0">
                <a:latin typeface="Times New Roman" panose="02020603050405020304"/>
                <a:cs typeface="Times New Roman" panose="02020603050405020304"/>
              </a:rPr>
              <a:t>Drawback of Asynchronous</a:t>
            </a:r>
            <a:r>
              <a:rPr sz="2650" spc="-1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50" spc="10" dirty="0">
                <a:latin typeface="Times New Roman" panose="02020603050405020304"/>
                <a:cs typeface="Times New Roman" panose="02020603050405020304"/>
              </a:rPr>
              <a:t>I/O?</a:t>
            </a:r>
            <a:endParaRPr sz="2650">
              <a:latin typeface="Times New Roman" panose="02020603050405020304"/>
              <a:cs typeface="Times New Roman" panose="02020603050405020304"/>
            </a:endParaRPr>
          </a:p>
          <a:p>
            <a:pPr marL="312420" indent="-300355">
              <a:lnSpc>
                <a:spcPct val="100000"/>
              </a:lnSpc>
              <a:spcBef>
                <a:spcPts val="340"/>
              </a:spcBef>
              <a:buClr>
                <a:srgbClr val="D34816"/>
              </a:buClr>
              <a:buSzPct val="85000"/>
              <a:buFont typeface="Webdings" panose="05030102010509060703"/>
              <a:buChar char=""/>
              <a:tabLst>
                <a:tab pos="312420" algn="l"/>
                <a:tab pos="313055" algn="l"/>
              </a:tabLst>
            </a:pPr>
            <a:r>
              <a:rPr sz="2650" spc="-240" dirty="0">
                <a:latin typeface="Times New Roman" panose="02020603050405020304"/>
                <a:cs typeface="Times New Roman" panose="02020603050405020304"/>
              </a:rPr>
              <a:t>Any </a:t>
            </a:r>
            <a:r>
              <a:rPr sz="2650" spc="-135" dirty="0">
                <a:latin typeface="Times New Roman" panose="02020603050405020304"/>
                <a:cs typeface="Times New Roman" panose="02020603050405020304"/>
              </a:rPr>
              <a:t>data </a:t>
            </a:r>
            <a:r>
              <a:rPr sz="2650" spc="-100" dirty="0">
                <a:latin typeface="Times New Roman" panose="02020603050405020304"/>
                <a:cs typeface="Times New Roman" panose="02020603050405020304"/>
              </a:rPr>
              <a:t>transfer </a:t>
            </a:r>
            <a:r>
              <a:rPr sz="2650" spc="-120" dirty="0">
                <a:latin typeface="Times New Roman" panose="02020603050405020304"/>
                <a:cs typeface="Times New Roman" panose="02020603050405020304"/>
              </a:rPr>
              <a:t>must </a:t>
            </a:r>
            <a:r>
              <a:rPr sz="2650" spc="-110" dirty="0">
                <a:latin typeface="Times New Roman" panose="02020603050405020304"/>
                <a:cs typeface="Times New Roman" panose="02020603050405020304"/>
              </a:rPr>
              <a:t>traverse </a:t>
            </a:r>
            <a:r>
              <a:rPr sz="2650" spc="-215" dirty="0">
                <a:latin typeface="Times New Roman" panose="02020603050405020304"/>
                <a:cs typeface="Times New Roman" panose="02020603050405020304"/>
              </a:rPr>
              <a:t>a </a:t>
            </a:r>
            <a:r>
              <a:rPr sz="2650" spc="-130" dirty="0">
                <a:latin typeface="Times New Roman" panose="02020603050405020304"/>
                <a:cs typeface="Times New Roman" panose="02020603050405020304"/>
              </a:rPr>
              <a:t>path </a:t>
            </a:r>
            <a:r>
              <a:rPr sz="2650" spc="-110" dirty="0">
                <a:latin typeface="Times New Roman" panose="02020603050405020304"/>
                <a:cs typeface="Times New Roman" panose="02020603050405020304"/>
              </a:rPr>
              <a:t>through </a:t>
            </a:r>
            <a:r>
              <a:rPr sz="2650" spc="-85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650" spc="4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50" spc="-114" dirty="0">
                <a:latin typeface="Times New Roman" panose="02020603050405020304"/>
                <a:cs typeface="Times New Roman" panose="02020603050405020304"/>
              </a:rPr>
              <a:t>processor</a:t>
            </a:r>
            <a:endParaRPr sz="2650">
              <a:latin typeface="Times New Roman" panose="02020603050405020304"/>
              <a:cs typeface="Times New Roman" panose="02020603050405020304"/>
            </a:endParaRPr>
          </a:p>
          <a:p>
            <a:pPr marL="312420" indent="-300355">
              <a:lnSpc>
                <a:spcPct val="100000"/>
              </a:lnSpc>
              <a:spcBef>
                <a:spcPts val="320"/>
              </a:spcBef>
              <a:buClr>
                <a:srgbClr val="D34816"/>
              </a:buClr>
              <a:buSzPct val="85000"/>
              <a:buFont typeface="Webdings" panose="05030102010509060703"/>
              <a:buChar char=""/>
              <a:tabLst>
                <a:tab pos="312420" algn="l"/>
                <a:tab pos="313055" algn="l"/>
              </a:tabLst>
            </a:pPr>
            <a:r>
              <a:rPr sz="2650" spc="-160" dirty="0">
                <a:latin typeface="Times New Roman" panose="02020603050405020304"/>
                <a:cs typeface="Times New Roman" panose="02020603050405020304"/>
              </a:rPr>
              <a:t>In </a:t>
            </a:r>
            <a:r>
              <a:rPr sz="2650" spc="-175" dirty="0">
                <a:latin typeface="Times New Roman" panose="02020603050405020304"/>
                <a:cs typeface="Times New Roman" panose="02020603050405020304"/>
              </a:rPr>
              <a:t>case </a:t>
            </a:r>
            <a:r>
              <a:rPr sz="2650" spc="-155" dirty="0">
                <a:latin typeface="Times New Roman" panose="02020603050405020304"/>
                <a:cs typeface="Times New Roman" panose="02020603050405020304"/>
              </a:rPr>
              <a:t>of </a:t>
            </a:r>
            <a:r>
              <a:rPr sz="2650" spc="-185" dirty="0">
                <a:latin typeface="Times New Roman" panose="02020603050405020304"/>
                <a:cs typeface="Times New Roman" panose="02020603050405020304"/>
              </a:rPr>
              <a:t>DMA, </a:t>
            </a:r>
            <a:r>
              <a:rPr sz="2650" spc="-95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2650" spc="-155" dirty="0">
                <a:latin typeface="Times New Roman" panose="02020603050405020304"/>
                <a:cs typeface="Times New Roman" panose="02020603050405020304"/>
              </a:rPr>
              <a:t>following </a:t>
            </a:r>
            <a:r>
              <a:rPr sz="2650" spc="-140" dirty="0">
                <a:latin typeface="Times New Roman" panose="02020603050405020304"/>
                <a:cs typeface="Times New Roman" panose="02020603050405020304"/>
              </a:rPr>
              <a:t>info </a:t>
            </a:r>
            <a:r>
              <a:rPr sz="2650" spc="-50" dirty="0">
                <a:latin typeface="Times New Roman" panose="02020603050405020304"/>
                <a:cs typeface="Times New Roman" panose="02020603050405020304"/>
              </a:rPr>
              <a:t>to </a:t>
            </a:r>
            <a:r>
              <a:rPr sz="2650" spc="-85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2650" spc="-275" dirty="0">
                <a:latin typeface="Times New Roman" panose="02020603050405020304"/>
                <a:cs typeface="Times New Roman" panose="02020603050405020304"/>
              </a:rPr>
              <a:t>DMA</a:t>
            </a:r>
            <a:r>
              <a:rPr sz="2650" spc="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50" spc="-100" dirty="0">
                <a:latin typeface="Times New Roman" panose="02020603050405020304"/>
                <a:cs typeface="Times New Roman" panose="02020603050405020304"/>
              </a:rPr>
              <a:t>module:</a:t>
            </a:r>
            <a:endParaRPr sz="2650">
              <a:latin typeface="Times New Roman" panose="02020603050405020304"/>
              <a:cs typeface="Times New Roman" panose="02020603050405020304"/>
            </a:endParaRPr>
          </a:p>
          <a:p>
            <a:pPr marL="615950" lvl="1" indent="-252095">
              <a:lnSpc>
                <a:spcPct val="100000"/>
              </a:lnSpc>
              <a:spcBef>
                <a:spcPts val="225"/>
              </a:spcBef>
              <a:buClr>
                <a:srgbClr val="9A2D1F"/>
              </a:buClr>
              <a:buSzPct val="84000"/>
              <a:buFont typeface="Webdings" panose="05030102010509060703"/>
              <a:buChar char=""/>
              <a:tabLst>
                <a:tab pos="616585" algn="l"/>
              </a:tabLst>
            </a:pPr>
            <a:r>
              <a:rPr sz="2200" spc="-130" dirty="0">
                <a:latin typeface="Times New Roman" panose="02020603050405020304"/>
                <a:cs typeface="Times New Roman" panose="02020603050405020304"/>
              </a:rPr>
              <a:t>Read </a:t>
            </a:r>
            <a:r>
              <a:rPr sz="2200" spc="-40" dirty="0">
                <a:latin typeface="Times New Roman" panose="02020603050405020304"/>
                <a:cs typeface="Times New Roman" panose="02020603050405020304"/>
              </a:rPr>
              <a:t>or </a:t>
            </a:r>
            <a:r>
              <a:rPr sz="2200" spc="-35" dirty="0">
                <a:latin typeface="Times New Roman" panose="02020603050405020304"/>
                <a:cs typeface="Times New Roman" panose="02020603050405020304"/>
              </a:rPr>
              <a:t>Write</a:t>
            </a:r>
            <a:r>
              <a:rPr sz="2200" spc="-2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80" dirty="0">
                <a:latin typeface="Times New Roman" panose="02020603050405020304"/>
                <a:cs typeface="Times New Roman" panose="02020603050405020304"/>
              </a:rPr>
              <a:t>request</a:t>
            </a:r>
            <a:endParaRPr sz="2200">
              <a:latin typeface="Times New Roman" panose="02020603050405020304"/>
              <a:cs typeface="Times New Roman" panose="02020603050405020304"/>
            </a:endParaRPr>
          </a:p>
          <a:p>
            <a:pPr marL="615950" lvl="1" indent="-252095">
              <a:lnSpc>
                <a:spcPct val="100000"/>
              </a:lnSpc>
              <a:spcBef>
                <a:spcPts val="180"/>
              </a:spcBef>
              <a:buClr>
                <a:srgbClr val="9A2D1F"/>
              </a:buClr>
              <a:buSzPct val="84000"/>
              <a:buFont typeface="Webdings" panose="05030102010509060703"/>
              <a:buChar char=""/>
              <a:tabLst>
                <a:tab pos="616585" algn="l"/>
              </a:tabLst>
            </a:pPr>
            <a:r>
              <a:rPr sz="2200" spc="-135" dirty="0">
                <a:latin typeface="Times New Roman" panose="02020603050405020304"/>
                <a:cs typeface="Times New Roman" panose="02020603050405020304"/>
              </a:rPr>
              <a:t>Address </a:t>
            </a:r>
            <a:r>
              <a:rPr sz="2200" spc="-130" dirty="0">
                <a:latin typeface="Times New Roman" panose="02020603050405020304"/>
                <a:cs typeface="Times New Roman" panose="02020603050405020304"/>
              </a:rPr>
              <a:t>of </a:t>
            </a:r>
            <a:r>
              <a:rPr sz="2200" spc="-70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2200" spc="110" dirty="0">
                <a:latin typeface="Times New Roman" panose="02020603050405020304"/>
                <a:cs typeface="Times New Roman" panose="02020603050405020304"/>
              </a:rPr>
              <a:t>I/O</a:t>
            </a:r>
            <a:r>
              <a:rPr sz="2200" spc="1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130" dirty="0">
                <a:latin typeface="Times New Roman" panose="02020603050405020304"/>
                <a:cs typeface="Times New Roman" panose="02020603050405020304"/>
              </a:rPr>
              <a:t>device</a:t>
            </a:r>
            <a:endParaRPr sz="2200">
              <a:latin typeface="Times New Roman" panose="02020603050405020304"/>
              <a:cs typeface="Times New Roman" panose="02020603050405020304"/>
            </a:endParaRPr>
          </a:p>
          <a:p>
            <a:pPr marL="615950" lvl="1" indent="-252095">
              <a:lnSpc>
                <a:spcPct val="100000"/>
              </a:lnSpc>
              <a:spcBef>
                <a:spcPts val="180"/>
              </a:spcBef>
              <a:buClr>
                <a:srgbClr val="9A2D1F"/>
              </a:buClr>
              <a:buSzPct val="84000"/>
              <a:buFont typeface="Webdings" panose="05030102010509060703"/>
              <a:buChar char=""/>
              <a:tabLst>
                <a:tab pos="616585" algn="l"/>
              </a:tabLst>
            </a:pPr>
            <a:r>
              <a:rPr sz="2200" spc="-95" dirty="0">
                <a:latin typeface="Times New Roman" panose="02020603050405020304"/>
                <a:cs typeface="Times New Roman" panose="02020603050405020304"/>
              </a:rPr>
              <a:t>Starting </a:t>
            </a:r>
            <a:r>
              <a:rPr sz="2200" spc="-100" dirty="0">
                <a:latin typeface="Times New Roman" panose="02020603050405020304"/>
                <a:cs typeface="Times New Roman" panose="02020603050405020304"/>
              </a:rPr>
              <a:t>location </a:t>
            </a:r>
            <a:r>
              <a:rPr sz="2200" spc="-105" dirty="0">
                <a:latin typeface="Times New Roman" panose="02020603050405020304"/>
                <a:cs typeface="Times New Roman" panose="02020603050405020304"/>
              </a:rPr>
              <a:t>in </a:t>
            </a:r>
            <a:r>
              <a:rPr sz="2200" spc="-100" dirty="0">
                <a:latin typeface="Times New Roman" panose="02020603050405020304"/>
                <a:cs typeface="Times New Roman" panose="02020603050405020304"/>
              </a:rPr>
              <a:t>memory </a:t>
            </a:r>
            <a:r>
              <a:rPr sz="2200" spc="-35" dirty="0">
                <a:latin typeface="Times New Roman" panose="02020603050405020304"/>
                <a:cs typeface="Times New Roman" panose="02020603050405020304"/>
              </a:rPr>
              <a:t>to </a:t>
            </a:r>
            <a:r>
              <a:rPr sz="2200" spc="-90" dirty="0">
                <a:latin typeface="Times New Roman" panose="02020603050405020304"/>
                <a:cs typeface="Times New Roman" panose="02020603050405020304"/>
              </a:rPr>
              <a:t>read </a:t>
            </a:r>
            <a:r>
              <a:rPr sz="2200" spc="-100" dirty="0">
                <a:latin typeface="Times New Roman" panose="02020603050405020304"/>
                <a:cs typeface="Times New Roman" panose="02020603050405020304"/>
              </a:rPr>
              <a:t>from </a:t>
            </a:r>
            <a:r>
              <a:rPr sz="2200" spc="-40" dirty="0">
                <a:latin typeface="Times New Roman" panose="02020603050405020304"/>
                <a:cs typeface="Times New Roman" panose="02020603050405020304"/>
              </a:rPr>
              <a:t>or </a:t>
            </a:r>
            <a:r>
              <a:rPr sz="2200" spc="-50" dirty="0">
                <a:latin typeface="Times New Roman" panose="02020603050405020304"/>
                <a:cs typeface="Times New Roman" panose="02020603050405020304"/>
              </a:rPr>
              <a:t>write</a:t>
            </a:r>
            <a:r>
              <a:rPr sz="2200" spc="19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35" dirty="0">
                <a:latin typeface="Times New Roman" panose="02020603050405020304"/>
                <a:cs typeface="Times New Roman" panose="02020603050405020304"/>
              </a:rPr>
              <a:t>to</a:t>
            </a:r>
            <a:endParaRPr sz="2200">
              <a:latin typeface="Times New Roman" panose="02020603050405020304"/>
              <a:cs typeface="Times New Roman" panose="02020603050405020304"/>
            </a:endParaRPr>
          </a:p>
          <a:p>
            <a:pPr marL="615950" lvl="1" indent="-252095">
              <a:lnSpc>
                <a:spcPct val="100000"/>
              </a:lnSpc>
              <a:spcBef>
                <a:spcPts val="165"/>
              </a:spcBef>
              <a:buClr>
                <a:srgbClr val="9A2D1F"/>
              </a:buClr>
              <a:buSzPct val="84000"/>
              <a:buFont typeface="Webdings" panose="05030102010509060703"/>
              <a:buChar char=""/>
              <a:tabLst>
                <a:tab pos="616585" algn="l"/>
              </a:tabLst>
            </a:pPr>
            <a:r>
              <a:rPr sz="2200" spc="-90" dirty="0">
                <a:latin typeface="Times New Roman" panose="02020603050405020304"/>
                <a:cs typeface="Times New Roman" panose="02020603050405020304"/>
              </a:rPr>
              <a:t>Number </a:t>
            </a:r>
            <a:r>
              <a:rPr sz="2200" spc="-130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22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114" dirty="0">
                <a:latin typeface="Times New Roman" panose="02020603050405020304"/>
                <a:cs typeface="Times New Roman" panose="02020603050405020304"/>
              </a:rPr>
              <a:t>words</a:t>
            </a:r>
            <a:endParaRPr sz="2200">
              <a:latin typeface="Times New Roman" panose="02020603050405020304"/>
              <a:cs typeface="Times New Roman" panose="02020603050405020304"/>
            </a:endParaRPr>
          </a:p>
          <a:p>
            <a:pPr marL="312420" indent="-300355">
              <a:lnSpc>
                <a:spcPct val="100000"/>
              </a:lnSpc>
              <a:spcBef>
                <a:spcPts val="295"/>
              </a:spcBef>
              <a:buClr>
                <a:srgbClr val="D34816"/>
              </a:buClr>
              <a:buSzPct val="85000"/>
              <a:buFont typeface="Webdings" panose="05030102010509060703"/>
              <a:buChar char=""/>
              <a:tabLst>
                <a:tab pos="312420" algn="l"/>
                <a:tab pos="313055" algn="l"/>
              </a:tabLst>
            </a:pPr>
            <a:r>
              <a:rPr sz="2650" spc="-140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2650" spc="-275" dirty="0">
                <a:latin typeface="Times New Roman" panose="02020603050405020304"/>
                <a:cs typeface="Times New Roman" panose="02020603050405020304"/>
              </a:rPr>
              <a:t>DMA </a:t>
            </a:r>
            <a:r>
              <a:rPr sz="2650" spc="-125" dirty="0">
                <a:latin typeface="Times New Roman" panose="02020603050405020304"/>
                <a:cs typeface="Times New Roman" panose="02020603050405020304"/>
              </a:rPr>
              <a:t>module </a:t>
            </a:r>
            <a:r>
              <a:rPr sz="2650" spc="-170" dirty="0">
                <a:latin typeface="Times New Roman" panose="02020603050405020304"/>
                <a:cs typeface="Times New Roman" panose="02020603050405020304"/>
              </a:rPr>
              <a:t>is </a:t>
            </a:r>
            <a:r>
              <a:rPr sz="2650" spc="-90" dirty="0">
                <a:latin typeface="Times New Roman" panose="02020603050405020304"/>
                <a:cs typeface="Times New Roman" panose="02020603050405020304"/>
              </a:rPr>
              <a:t>then </a:t>
            </a:r>
            <a:r>
              <a:rPr sz="2650" spc="-170" dirty="0">
                <a:latin typeface="Times New Roman" panose="02020603050405020304"/>
                <a:cs typeface="Times New Roman" panose="02020603050405020304"/>
              </a:rPr>
              <a:t>asked </a:t>
            </a:r>
            <a:r>
              <a:rPr sz="2650" spc="-50" dirty="0">
                <a:latin typeface="Times New Roman" panose="02020603050405020304"/>
                <a:cs typeface="Times New Roman" panose="02020603050405020304"/>
              </a:rPr>
              <a:t>to start </a:t>
            </a:r>
            <a:r>
              <a:rPr sz="2650" spc="-140" dirty="0">
                <a:latin typeface="Times New Roman" panose="02020603050405020304"/>
                <a:cs typeface="Times New Roman" panose="02020603050405020304"/>
              </a:rPr>
              <a:t>data</a:t>
            </a:r>
            <a:r>
              <a:rPr sz="265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50" spc="-95" dirty="0">
                <a:latin typeface="Times New Roman" panose="02020603050405020304"/>
                <a:cs typeface="Times New Roman" panose="02020603050405020304"/>
              </a:rPr>
              <a:t>transfer</a:t>
            </a:r>
            <a:endParaRPr sz="2650">
              <a:latin typeface="Times New Roman" panose="02020603050405020304"/>
              <a:cs typeface="Times New Roman" panose="02020603050405020304"/>
            </a:endParaRPr>
          </a:p>
          <a:p>
            <a:pPr marL="312420" indent="-300355">
              <a:lnSpc>
                <a:spcPct val="100000"/>
              </a:lnSpc>
              <a:spcBef>
                <a:spcPts val="325"/>
              </a:spcBef>
              <a:buClr>
                <a:srgbClr val="D34816"/>
              </a:buClr>
              <a:buSzPct val="85000"/>
              <a:buFont typeface="Webdings" panose="05030102010509060703"/>
              <a:buChar char=""/>
              <a:tabLst>
                <a:tab pos="312420" algn="l"/>
                <a:tab pos="313055" algn="l"/>
              </a:tabLst>
            </a:pPr>
            <a:r>
              <a:rPr sz="2650" spc="-140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2650" spc="-190" dirty="0">
                <a:latin typeface="Times New Roman" panose="02020603050405020304"/>
                <a:cs typeface="Times New Roman" panose="02020603050405020304"/>
              </a:rPr>
              <a:t>above </a:t>
            </a:r>
            <a:r>
              <a:rPr sz="2650" spc="-110" dirty="0">
                <a:latin typeface="Times New Roman" panose="02020603050405020304"/>
                <a:cs typeface="Times New Roman" panose="02020603050405020304"/>
              </a:rPr>
              <a:t>operations are </a:t>
            </a:r>
            <a:r>
              <a:rPr sz="2650" spc="-90" dirty="0">
                <a:latin typeface="Times New Roman" panose="02020603050405020304"/>
                <a:cs typeface="Times New Roman" panose="02020603050405020304"/>
              </a:rPr>
              <a:t>performed </a:t>
            </a:r>
            <a:r>
              <a:rPr sz="2650" spc="-210" dirty="0">
                <a:latin typeface="Times New Roman" panose="02020603050405020304"/>
                <a:cs typeface="Times New Roman" panose="02020603050405020304"/>
              </a:rPr>
              <a:t>by </a:t>
            </a:r>
            <a:r>
              <a:rPr sz="2650" spc="-155" dirty="0">
                <a:latin typeface="Times New Roman" panose="02020603050405020304"/>
                <a:cs typeface="Times New Roman" panose="02020603050405020304"/>
              </a:rPr>
              <a:t>Device</a:t>
            </a:r>
            <a:r>
              <a:rPr sz="2650" spc="29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50" spc="-100" dirty="0">
                <a:latin typeface="Times New Roman" panose="02020603050405020304"/>
                <a:cs typeface="Times New Roman" panose="02020603050405020304"/>
              </a:rPr>
              <a:t>Driver</a:t>
            </a:r>
            <a:endParaRPr sz="265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93625" y="318022"/>
            <a:ext cx="747204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80" dirty="0">
                <a:solidFill>
                  <a:srgbClr val="696464"/>
                </a:solidFill>
              </a:rPr>
              <a:t>How </a:t>
            </a:r>
            <a:r>
              <a:rPr spc="15" dirty="0">
                <a:solidFill>
                  <a:srgbClr val="696464"/>
                </a:solidFill>
              </a:rPr>
              <a:t>a </a:t>
            </a:r>
            <a:r>
              <a:rPr spc="-20" dirty="0">
                <a:solidFill>
                  <a:srgbClr val="696464"/>
                </a:solidFill>
              </a:rPr>
              <a:t>Modern </a:t>
            </a:r>
            <a:r>
              <a:rPr spc="-155" dirty="0">
                <a:solidFill>
                  <a:srgbClr val="696464"/>
                </a:solidFill>
              </a:rPr>
              <a:t>Computer</a:t>
            </a:r>
            <a:r>
              <a:rPr spc="-830" dirty="0">
                <a:solidFill>
                  <a:srgbClr val="696464"/>
                </a:solidFill>
              </a:rPr>
              <a:t> </a:t>
            </a:r>
            <a:r>
              <a:rPr spc="-75" dirty="0">
                <a:solidFill>
                  <a:srgbClr val="696464"/>
                </a:solidFill>
              </a:rPr>
              <a:t>Works</a:t>
            </a:r>
            <a:endParaRPr spc="-75" dirty="0">
              <a:solidFill>
                <a:srgbClr val="696464"/>
              </a:solidFill>
            </a:endParaRPr>
          </a:p>
        </p:txBody>
      </p:sp>
      <p:sp>
        <p:nvSpPr>
          <p:cNvPr id="3" name="object 3"/>
          <p:cNvSpPr/>
          <p:nvPr/>
        </p:nvSpPr>
        <p:spPr>
          <a:xfrm>
            <a:off x="2147316" y="1467611"/>
            <a:ext cx="5942076" cy="4728971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5354828" y="6351500"/>
            <a:ext cx="2837815" cy="2597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500" i="1" spc="20" dirty="0">
                <a:latin typeface="Verdana" panose="020B0604030504040204"/>
                <a:cs typeface="Verdana" panose="020B0604030504040204"/>
              </a:rPr>
              <a:t>A von Neumann</a:t>
            </a:r>
            <a:r>
              <a:rPr sz="1500" i="1" spc="-45" dirty="0">
                <a:latin typeface="Verdana" panose="020B0604030504040204"/>
                <a:cs typeface="Verdana" panose="020B0604030504040204"/>
              </a:rPr>
              <a:t> </a:t>
            </a:r>
            <a:r>
              <a:rPr sz="1500" i="1" spc="15" dirty="0">
                <a:latin typeface="Verdana" panose="020B0604030504040204"/>
                <a:cs typeface="Verdana" panose="020B0604030504040204"/>
              </a:rPr>
              <a:t>architecture</a:t>
            </a:r>
            <a:endParaRPr sz="1500">
              <a:latin typeface="Verdana" panose="020B0604030504040204"/>
              <a:cs typeface="Verdana" panose="020B0604030504040204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93625" y="872687"/>
            <a:ext cx="585597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14" dirty="0"/>
              <a:t>3. </a:t>
            </a:r>
            <a:r>
              <a:rPr spc="-170" dirty="0"/>
              <a:t>Direct </a:t>
            </a:r>
            <a:r>
              <a:rPr spc="-45" dirty="0"/>
              <a:t>Memory</a:t>
            </a:r>
            <a:r>
              <a:rPr spc="-535" dirty="0"/>
              <a:t> </a:t>
            </a:r>
            <a:r>
              <a:rPr spc="-20" dirty="0"/>
              <a:t>Access</a:t>
            </a:r>
            <a:endParaRPr spc="-20" dirty="0"/>
          </a:p>
        </p:txBody>
      </p:sp>
      <p:sp>
        <p:nvSpPr>
          <p:cNvPr id="3" name="object 3"/>
          <p:cNvSpPr txBox="1"/>
          <p:nvPr/>
        </p:nvSpPr>
        <p:spPr>
          <a:xfrm>
            <a:off x="1093655" y="1604959"/>
            <a:ext cx="8263255" cy="3730625"/>
          </a:xfrm>
          <a:prstGeom prst="rect">
            <a:avLst/>
          </a:prstGeom>
        </p:spPr>
        <p:txBody>
          <a:bodyPr vert="horz" wrap="square" lIns="0" tIns="99695" rIns="0" bIns="0" rtlCol="0">
            <a:spAutoFit/>
          </a:bodyPr>
          <a:lstStyle/>
          <a:p>
            <a:pPr marL="312420" indent="-300355">
              <a:lnSpc>
                <a:spcPct val="100000"/>
              </a:lnSpc>
              <a:spcBef>
                <a:spcPts val="785"/>
              </a:spcBef>
              <a:buClr>
                <a:srgbClr val="D34816"/>
              </a:buClr>
              <a:buSzPct val="85000"/>
              <a:buFont typeface="Webdings" panose="05030102010509060703"/>
              <a:buChar char=""/>
              <a:tabLst>
                <a:tab pos="313055" algn="l"/>
              </a:tabLst>
            </a:pPr>
            <a:r>
              <a:rPr sz="3050" spc="-140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3050" spc="-114" dirty="0">
                <a:latin typeface="Times New Roman" panose="02020603050405020304"/>
                <a:cs typeface="Times New Roman" panose="02020603050405020304"/>
              </a:rPr>
              <a:t>processor </a:t>
            </a:r>
            <a:r>
              <a:rPr sz="3050" spc="-175" dirty="0">
                <a:latin typeface="Times New Roman" panose="02020603050405020304"/>
                <a:cs typeface="Times New Roman" panose="02020603050405020304"/>
              </a:rPr>
              <a:t>can </a:t>
            </a:r>
            <a:r>
              <a:rPr sz="3050" spc="-105" dirty="0">
                <a:latin typeface="Times New Roman" panose="02020603050405020304"/>
                <a:cs typeface="Times New Roman" panose="02020603050405020304"/>
              </a:rPr>
              <a:t>continue </a:t>
            </a:r>
            <a:r>
              <a:rPr sz="3050" spc="-114" dirty="0">
                <a:latin typeface="Times New Roman" panose="02020603050405020304"/>
                <a:cs typeface="Times New Roman" panose="02020603050405020304"/>
              </a:rPr>
              <a:t>with </a:t>
            </a:r>
            <a:r>
              <a:rPr sz="3050" spc="-110" dirty="0">
                <a:latin typeface="Times New Roman" panose="02020603050405020304"/>
                <a:cs typeface="Times New Roman" panose="02020603050405020304"/>
              </a:rPr>
              <a:t>its</a:t>
            </a:r>
            <a:r>
              <a:rPr sz="3050" spc="1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50" spc="-130" dirty="0">
                <a:latin typeface="Times New Roman" panose="02020603050405020304"/>
                <a:cs typeface="Times New Roman" panose="02020603050405020304"/>
              </a:rPr>
              <a:t>work</a:t>
            </a:r>
            <a:endParaRPr sz="3050">
              <a:latin typeface="Times New Roman" panose="02020603050405020304"/>
              <a:cs typeface="Times New Roman" panose="02020603050405020304"/>
            </a:endParaRPr>
          </a:p>
          <a:p>
            <a:pPr marL="312420" marR="59690" indent="-300355">
              <a:lnSpc>
                <a:spcPct val="101000"/>
              </a:lnSpc>
              <a:spcBef>
                <a:spcPts val="660"/>
              </a:spcBef>
              <a:buClr>
                <a:srgbClr val="D34816"/>
              </a:buClr>
              <a:buSzPct val="85000"/>
              <a:buFont typeface="Webdings" panose="05030102010509060703"/>
              <a:buChar char=""/>
              <a:tabLst>
                <a:tab pos="313055" algn="l"/>
              </a:tabLst>
            </a:pPr>
            <a:r>
              <a:rPr sz="3050" spc="-140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3050" spc="-295" dirty="0">
                <a:latin typeface="Times New Roman" panose="02020603050405020304"/>
                <a:cs typeface="Times New Roman" panose="02020603050405020304"/>
              </a:rPr>
              <a:t>DMA </a:t>
            </a:r>
            <a:r>
              <a:rPr sz="3050" spc="-120" dirty="0">
                <a:latin typeface="Times New Roman" panose="02020603050405020304"/>
                <a:cs typeface="Times New Roman" panose="02020603050405020304"/>
              </a:rPr>
              <a:t>module </a:t>
            </a:r>
            <a:r>
              <a:rPr sz="3050" spc="-95" dirty="0">
                <a:latin typeface="Times New Roman" panose="02020603050405020304"/>
                <a:cs typeface="Times New Roman" panose="02020603050405020304"/>
              </a:rPr>
              <a:t>transfer </a:t>
            </a:r>
            <a:r>
              <a:rPr sz="3050" spc="-135" dirty="0">
                <a:latin typeface="Times New Roman" panose="02020603050405020304"/>
                <a:cs typeface="Times New Roman" panose="02020603050405020304"/>
              </a:rPr>
              <a:t>data </a:t>
            </a:r>
            <a:r>
              <a:rPr sz="3050" spc="-114" dirty="0">
                <a:latin typeface="Times New Roman" panose="02020603050405020304"/>
                <a:cs typeface="Times New Roman" panose="02020603050405020304"/>
              </a:rPr>
              <a:t>directly </a:t>
            </a:r>
            <a:r>
              <a:rPr sz="3050" spc="-120" dirty="0">
                <a:latin typeface="Times New Roman" panose="02020603050405020304"/>
                <a:cs typeface="Times New Roman" panose="02020603050405020304"/>
              </a:rPr>
              <a:t>from </a:t>
            </a:r>
            <a:r>
              <a:rPr sz="3050" spc="-80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3050" spc="-155" dirty="0">
                <a:latin typeface="Times New Roman" panose="02020603050405020304"/>
                <a:cs typeface="Times New Roman" panose="02020603050405020304"/>
              </a:rPr>
              <a:t>device  </a:t>
            </a:r>
            <a:r>
              <a:rPr sz="3050" spc="-35" dirty="0">
                <a:latin typeface="Times New Roman" panose="02020603050405020304"/>
                <a:cs typeface="Times New Roman" panose="02020603050405020304"/>
              </a:rPr>
              <a:t>to </a:t>
            </a:r>
            <a:r>
              <a:rPr sz="3050" spc="-80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3050" spc="-165" dirty="0">
                <a:latin typeface="Times New Roman" panose="02020603050405020304"/>
                <a:cs typeface="Times New Roman" panose="02020603050405020304"/>
              </a:rPr>
              <a:t>main</a:t>
            </a:r>
            <a:r>
              <a:rPr sz="3050" spc="-1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50" spc="-114" dirty="0">
                <a:latin typeface="Times New Roman" panose="02020603050405020304"/>
                <a:cs typeface="Times New Roman" panose="02020603050405020304"/>
              </a:rPr>
              <a:t>memory</a:t>
            </a:r>
            <a:endParaRPr sz="3050">
              <a:latin typeface="Times New Roman" panose="02020603050405020304"/>
              <a:cs typeface="Times New Roman" panose="02020603050405020304"/>
            </a:endParaRPr>
          </a:p>
          <a:p>
            <a:pPr marL="312420" indent="-300355">
              <a:lnSpc>
                <a:spcPct val="100000"/>
              </a:lnSpc>
              <a:spcBef>
                <a:spcPts val="700"/>
              </a:spcBef>
              <a:buClr>
                <a:srgbClr val="D34816"/>
              </a:buClr>
              <a:buSzPct val="85000"/>
              <a:buFont typeface="Webdings" panose="05030102010509060703"/>
              <a:buChar char=""/>
              <a:tabLst>
                <a:tab pos="313055" algn="l"/>
              </a:tabLst>
            </a:pPr>
            <a:r>
              <a:rPr sz="3050" spc="-175" dirty="0">
                <a:latin typeface="Times New Roman" panose="02020603050405020304"/>
                <a:cs typeface="Times New Roman" panose="02020603050405020304"/>
              </a:rPr>
              <a:t>But how </a:t>
            </a:r>
            <a:r>
              <a:rPr sz="3050" spc="-200" dirty="0">
                <a:latin typeface="Times New Roman" panose="02020603050405020304"/>
                <a:cs typeface="Times New Roman" panose="02020603050405020304"/>
              </a:rPr>
              <a:t>many </a:t>
            </a:r>
            <a:r>
              <a:rPr sz="3050" spc="-185" dirty="0">
                <a:latin typeface="Times New Roman" panose="02020603050405020304"/>
                <a:cs typeface="Times New Roman" panose="02020603050405020304"/>
              </a:rPr>
              <a:t>accesses </a:t>
            </a:r>
            <a:r>
              <a:rPr sz="3050" spc="-35" dirty="0">
                <a:latin typeface="Times New Roman" panose="02020603050405020304"/>
                <a:cs typeface="Times New Roman" panose="02020603050405020304"/>
              </a:rPr>
              <a:t>to </a:t>
            </a:r>
            <a:r>
              <a:rPr sz="3050" spc="-114" dirty="0">
                <a:latin typeface="Times New Roman" panose="02020603050405020304"/>
                <a:cs typeface="Times New Roman" panose="02020603050405020304"/>
              </a:rPr>
              <a:t>memory </a:t>
            </a:r>
            <a:r>
              <a:rPr sz="3050" spc="-110" dirty="0">
                <a:latin typeface="Times New Roman" panose="02020603050405020304"/>
                <a:cs typeface="Times New Roman" panose="02020603050405020304"/>
              </a:rPr>
              <a:t>are </a:t>
            </a:r>
            <a:r>
              <a:rPr sz="3050" spc="-155" dirty="0">
                <a:latin typeface="Times New Roman" panose="02020603050405020304"/>
                <a:cs typeface="Times New Roman" panose="02020603050405020304"/>
              </a:rPr>
              <a:t>possible </a:t>
            </a:r>
            <a:r>
              <a:rPr sz="3050" spc="-114" dirty="0">
                <a:latin typeface="Times New Roman" panose="02020603050405020304"/>
                <a:cs typeface="Times New Roman" panose="02020603050405020304"/>
              </a:rPr>
              <a:t>at </a:t>
            </a:r>
            <a:r>
              <a:rPr sz="3050" spc="-229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3050" spc="-1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50" spc="-85" dirty="0">
                <a:latin typeface="Times New Roman" panose="02020603050405020304"/>
                <a:cs typeface="Times New Roman" panose="02020603050405020304"/>
              </a:rPr>
              <a:t>time</a:t>
            </a:r>
            <a:endParaRPr sz="3050">
              <a:latin typeface="Times New Roman" panose="02020603050405020304"/>
              <a:cs typeface="Times New Roman" panose="02020603050405020304"/>
            </a:endParaRPr>
          </a:p>
          <a:p>
            <a:pPr marL="312420" marR="1524000" indent="-300355">
              <a:lnSpc>
                <a:spcPts val="3620"/>
              </a:lnSpc>
              <a:spcBef>
                <a:spcPts val="920"/>
              </a:spcBef>
              <a:buClr>
                <a:srgbClr val="D34816"/>
              </a:buClr>
              <a:buSzPct val="85000"/>
              <a:buFont typeface="Webdings" panose="05030102010509060703"/>
              <a:buChar char=""/>
              <a:tabLst>
                <a:tab pos="313055" algn="l"/>
              </a:tabLst>
            </a:pPr>
            <a:r>
              <a:rPr sz="3050" spc="-165" dirty="0">
                <a:latin typeface="Times New Roman" panose="02020603050405020304"/>
                <a:cs typeface="Times New Roman" panose="02020603050405020304"/>
              </a:rPr>
              <a:t>In </a:t>
            </a:r>
            <a:r>
              <a:rPr sz="3050" spc="-50" dirty="0">
                <a:latin typeface="Times New Roman" panose="02020603050405020304"/>
                <a:cs typeface="Times New Roman" panose="02020603050405020304"/>
              </a:rPr>
              <a:t>order </a:t>
            </a:r>
            <a:r>
              <a:rPr sz="3050" spc="-35" dirty="0">
                <a:latin typeface="Times New Roman" panose="02020603050405020304"/>
                <a:cs typeface="Times New Roman" panose="02020603050405020304"/>
              </a:rPr>
              <a:t>to </a:t>
            </a:r>
            <a:r>
              <a:rPr sz="3050" spc="-110" dirty="0">
                <a:latin typeface="Times New Roman" panose="02020603050405020304"/>
                <a:cs typeface="Times New Roman" panose="02020603050405020304"/>
              </a:rPr>
              <a:t>do </a:t>
            </a:r>
            <a:r>
              <a:rPr sz="3050" spc="-90" dirty="0">
                <a:latin typeface="Times New Roman" panose="02020603050405020304"/>
                <a:cs typeface="Times New Roman" panose="02020603050405020304"/>
              </a:rPr>
              <a:t>so, </a:t>
            </a:r>
            <a:r>
              <a:rPr sz="3050" spc="-45" dirty="0">
                <a:latin typeface="Times New Roman" panose="02020603050405020304"/>
                <a:cs typeface="Times New Roman" panose="02020603050405020304"/>
              </a:rPr>
              <a:t>it </a:t>
            </a:r>
            <a:r>
              <a:rPr sz="3050" spc="-204" dirty="0">
                <a:latin typeface="Times New Roman" panose="02020603050405020304"/>
                <a:cs typeface="Times New Roman" panose="02020603050405020304"/>
              </a:rPr>
              <a:t>has </a:t>
            </a:r>
            <a:r>
              <a:rPr sz="3050" spc="-35" dirty="0">
                <a:latin typeface="Times New Roman" panose="02020603050405020304"/>
                <a:cs typeface="Times New Roman" panose="02020603050405020304"/>
              </a:rPr>
              <a:t>to </a:t>
            </a:r>
            <a:r>
              <a:rPr sz="3050" spc="-110" dirty="0">
                <a:latin typeface="Times New Roman" panose="02020603050405020304"/>
                <a:cs typeface="Times New Roman" panose="02020603050405020304"/>
              </a:rPr>
              <a:t>“steal” </a:t>
            </a:r>
            <a:r>
              <a:rPr sz="3050" spc="-165" dirty="0">
                <a:latin typeface="Times New Roman" panose="02020603050405020304"/>
                <a:cs typeface="Times New Roman" panose="02020603050405020304"/>
              </a:rPr>
              <a:t>cycles </a:t>
            </a:r>
            <a:r>
              <a:rPr sz="3050" spc="-120" dirty="0">
                <a:latin typeface="Times New Roman" panose="02020603050405020304"/>
                <a:cs typeface="Times New Roman" panose="02020603050405020304"/>
              </a:rPr>
              <a:t>from  </a:t>
            </a:r>
            <a:r>
              <a:rPr sz="3050" spc="-125" dirty="0">
                <a:latin typeface="Times New Roman" panose="02020603050405020304"/>
                <a:cs typeface="Times New Roman" panose="02020603050405020304"/>
              </a:rPr>
              <a:t>processor…</a:t>
            </a:r>
            <a:r>
              <a:rPr sz="3050" b="1" i="1" spc="-125" dirty="0">
                <a:solidFill>
                  <a:srgbClr val="CC3300"/>
                </a:solidFill>
                <a:latin typeface="Times New Roman" panose="02020603050405020304"/>
                <a:cs typeface="Times New Roman" panose="02020603050405020304"/>
              </a:rPr>
              <a:t>Cycle</a:t>
            </a:r>
            <a:r>
              <a:rPr sz="3050" b="1" i="1" spc="-80" dirty="0">
                <a:solidFill>
                  <a:srgbClr val="CC33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50" b="1" i="1" spc="-45" dirty="0">
                <a:solidFill>
                  <a:srgbClr val="CC3300"/>
                </a:solidFill>
                <a:latin typeface="Times New Roman" panose="02020603050405020304"/>
                <a:cs typeface="Times New Roman" panose="02020603050405020304"/>
              </a:rPr>
              <a:t>Stealing</a:t>
            </a:r>
            <a:endParaRPr sz="3050">
              <a:latin typeface="Times New Roman" panose="02020603050405020304"/>
              <a:cs typeface="Times New Roman" panose="02020603050405020304"/>
            </a:endParaRPr>
          </a:p>
          <a:p>
            <a:pPr marL="312420" indent="-300355">
              <a:lnSpc>
                <a:spcPct val="100000"/>
              </a:lnSpc>
              <a:spcBef>
                <a:spcPts val="585"/>
              </a:spcBef>
              <a:buClr>
                <a:srgbClr val="D34816"/>
              </a:buClr>
              <a:buSzPct val="85000"/>
              <a:buFont typeface="Webdings" panose="05030102010509060703"/>
              <a:buChar char=""/>
              <a:tabLst>
                <a:tab pos="313055" algn="l"/>
              </a:tabLst>
            </a:pPr>
            <a:r>
              <a:rPr sz="3050" spc="-145" dirty="0">
                <a:latin typeface="Times New Roman" panose="02020603050405020304"/>
                <a:cs typeface="Times New Roman" panose="02020603050405020304"/>
              </a:rPr>
              <a:t>Since, </a:t>
            </a:r>
            <a:r>
              <a:rPr sz="3050" spc="-160" dirty="0">
                <a:latin typeface="Times New Roman" panose="02020603050405020304"/>
                <a:cs typeface="Times New Roman" panose="02020603050405020304"/>
              </a:rPr>
              <a:t>only </a:t>
            </a:r>
            <a:r>
              <a:rPr sz="3050" spc="-110" dirty="0">
                <a:latin typeface="Times New Roman" panose="02020603050405020304"/>
                <a:cs typeface="Times New Roman" panose="02020603050405020304"/>
              </a:rPr>
              <a:t>one </a:t>
            </a:r>
            <a:r>
              <a:rPr sz="3050" spc="-190" dirty="0">
                <a:latin typeface="Times New Roman" panose="02020603050405020304"/>
                <a:cs typeface="Times New Roman" panose="02020603050405020304"/>
              </a:rPr>
              <a:t>access </a:t>
            </a:r>
            <a:r>
              <a:rPr sz="3050" spc="-35" dirty="0">
                <a:latin typeface="Times New Roman" panose="02020603050405020304"/>
                <a:cs typeface="Times New Roman" panose="02020603050405020304"/>
              </a:rPr>
              <a:t>to </a:t>
            </a:r>
            <a:r>
              <a:rPr sz="3050" spc="-114" dirty="0">
                <a:latin typeface="Times New Roman" panose="02020603050405020304"/>
                <a:cs typeface="Times New Roman" panose="02020603050405020304"/>
              </a:rPr>
              <a:t>memory </a:t>
            </a:r>
            <a:r>
              <a:rPr sz="3050" spc="-200" dirty="0">
                <a:latin typeface="Times New Roman" panose="02020603050405020304"/>
                <a:cs typeface="Times New Roman" panose="02020603050405020304"/>
              </a:rPr>
              <a:t>is </a:t>
            </a:r>
            <a:r>
              <a:rPr sz="3050" spc="-155" dirty="0">
                <a:latin typeface="Times New Roman" panose="02020603050405020304"/>
                <a:cs typeface="Times New Roman" panose="02020603050405020304"/>
              </a:rPr>
              <a:t>possible </a:t>
            </a:r>
            <a:r>
              <a:rPr sz="3050" spc="-114" dirty="0">
                <a:latin typeface="Times New Roman" panose="02020603050405020304"/>
                <a:cs typeface="Times New Roman" panose="02020603050405020304"/>
              </a:rPr>
              <a:t>at </a:t>
            </a:r>
            <a:r>
              <a:rPr sz="3050" spc="-229" dirty="0">
                <a:latin typeface="Times New Roman" panose="02020603050405020304"/>
                <a:cs typeface="Times New Roman" panose="02020603050405020304"/>
              </a:rPr>
              <a:t>a </a:t>
            </a:r>
            <a:r>
              <a:rPr sz="3050" spc="-90" dirty="0">
                <a:latin typeface="Times New Roman" panose="02020603050405020304"/>
                <a:cs typeface="Times New Roman" panose="02020603050405020304"/>
              </a:rPr>
              <a:t>time</a:t>
            </a:r>
            <a:endParaRPr sz="305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93625" y="872687"/>
            <a:ext cx="585597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14" dirty="0"/>
              <a:t>3. </a:t>
            </a:r>
            <a:r>
              <a:rPr spc="-170" dirty="0"/>
              <a:t>Direct </a:t>
            </a:r>
            <a:r>
              <a:rPr spc="-45" dirty="0"/>
              <a:t>Memory</a:t>
            </a:r>
            <a:r>
              <a:rPr spc="-535" dirty="0"/>
              <a:t> </a:t>
            </a:r>
            <a:r>
              <a:rPr spc="-20" dirty="0"/>
              <a:t>Access</a:t>
            </a:r>
            <a:endParaRPr spc="-20" dirty="0"/>
          </a:p>
        </p:txBody>
      </p:sp>
      <p:sp>
        <p:nvSpPr>
          <p:cNvPr id="3" name="object 3"/>
          <p:cNvSpPr txBox="1"/>
          <p:nvPr/>
        </p:nvSpPr>
        <p:spPr>
          <a:xfrm>
            <a:off x="1093655" y="1604959"/>
            <a:ext cx="7408545" cy="3188335"/>
          </a:xfrm>
          <a:prstGeom prst="rect">
            <a:avLst/>
          </a:prstGeom>
        </p:spPr>
        <p:txBody>
          <a:bodyPr vert="horz" wrap="square" lIns="0" tIns="99695" rIns="0" bIns="0" rtlCol="0">
            <a:spAutoFit/>
          </a:bodyPr>
          <a:lstStyle/>
          <a:p>
            <a:pPr marL="312420" indent="-300355">
              <a:lnSpc>
                <a:spcPct val="100000"/>
              </a:lnSpc>
              <a:spcBef>
                <a:spcPts val="785"/>
              </a:spcBef>
              <a:buClr>
                <a:srgbClr val="D34816"/>
              </a:buClr>
              <a:buSzPct val="85000"/>
              <a:buFont typeface="Webdings" panose="05030102010509060703"/>
              <a:buChar char=""/>
              <a:tabLst>
                <a:tab pos="313055" algn="l"/>
              </a:tabLst>
            </a:pPr>
            <a:r>
              <a:rPr sz="3050" spc="-140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3050" spc="-114" dirty="0">
                <a:latin typeface="Times New Roman" panose="02020603050405020304"/>
                <a:cs typeface="Times New Roman" panose="02020603050405020304"/>
              </a:rPr>
              <a:t>processor </a:t>
            </a:r>
            <a:r>
              <a:rPr sz="3050" spc="-215" dirty="0">
                <a:latin typeface="Times New Roman" panose="02020603050405020304"/>
                <a:cs typeface="Times New Roman" panose="02020603050405020304"/>
              </a:rPr>
              <a:t>has </a:t>
            </a:r>
            <a:r>
              <a:rPr sz="3050" spc="-35" dirty="0">
                <a:latin typeface="Times New Roman" panose="02020603050405020304"/>
                <a:cs typeface="Times New Roman" panose="02020603050405020304"/>
              </a:rPr>
              <a:t>to </a:t>
            </a:r>
            <a:r>
              <a:rPr sz="3050" spc="-130" dirty="0">
                <a:latin typeface="Times New Roman" panose="02020603050405020304"/>
                <a:cs typeface="Times New Roman" panose="02020603050405020304"/>
              </a:rPr>
              <a:t>wait in </a:t>
            </a:r>
            <a:r>
              <a:rPr sz="3050" spc="-80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3050" spc="-155" dirty="0">
                <a:latin typeface="Times New Roman" panose="02020603050405020304"/>
                <a:cs typeface="Times New Roman" panose="02020603050405020304"/>
              </a:rPr>
              <a:t>mean</a:t>
            </a:r>
            <a:r>
              <a:rPr sz="3050" spc="2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50" spc="-140" dirty="0">
                <a:latin typeface="Times New Roman" panose="02020603050405020304"/>
                <a:cs typeface="Times New Roman" panose="02020603050405020304"/>
              </a:rPr>
              <a:t>while</a:t>
            </a:r>
            <a:r>
              <a:rPr lang="en-US" sz="3050" spc="-140" dirty="0">
                <a:latin typeface="Times New Roman" panose="02020603050405020304"/>
                <a:cs typeface="Times New Roman" panose="02020603050405020304"/>
              </a:rPr>
              <a:t> for memory</a:t>
            </a:r>
            <a:endParaRPr sz="3050">
              <a:latin typeface="Times New Roman" panose="02020603050405020304"/>
              <a:cs typeface="Times New Roman" panose="02020603050405020304"/>
            </a:endParaRPr>
          </a:p>
          <a:p>
            <a:pPr marL="312420" indent="-300355">
              <a:lnSpc>
                <a:spcPct val="100000"/>
              </a:lnSpc>
              <a:spcBef>
                <a:spcPts val="700"/>
              </a:spcBef>
              <a:buClr>
                <a:srgbClr val="D34816"/>
              </a:buClr>
              <a:buSzPct val="85000"/>
              <a:buFont typeface="Webdings" panose="05030102010509060703"/>
              <a:buChar char=""/>
              <a:tabLst>
                <a:tab pos="313055" algn="l"/>
              </a:tabLst>
            </a:pPr>
            <a:r>
              <a:rPr sz="3050" spc="-170" dirty="0">
                <a:latin typeface="Times New Roman" panose="02020603050405020304"/>
                <a:cs typeface="Times New Roman" panose="02020603050405020304"/>
              </a:rPr>
              <a:t>This </a:t>
            </a:r>
            <a:r>
              <a:rPr sz="3050" spc="-140" dirty="0">
                <a:latin typeface="Times New Roman" panose="02020603050405020304"/>
                <a:cs typeface="Times New Roman" panose="02020603050405020304"/>
              </a:rPr>
              <a:t>would </a:t>
            </a:r>
            <a:r>
              <a:rPr sz="3050" spc="-175" dirty="0">
                <a:latin typeface="Times New Roman" panose="02020603050405020304"/>
                <a:cs typeface="Times New Roman" panose="02020603050405020304"/>
              </a:rPr>
              <a:t>slow </a:t>
            </a:r>
            <a:r>
              <a:rPr sz="3050" spc="-150" dirty="0">
                <a:latin typeface="Times New Roman" panose="02020603050405020304"/>
                <a:cs typeface="Times New Roman" panose="02020603050405020304"/>
              </a:rPr>
              <a:t>down </a:t>
            </a:r>
            <a:r>
              <a:rPr sz="3050" spc="-7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3050" spc="1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50" spc="-114" dirty="0">
                <a:latin typeface="Times New Roman" panose="02020603050405020304"/>
                <a:cs typeface="Times New Roman" panose="02020603050405020304"/>
              </a:rPr>
              <a:t>processor</a:t>
            </a:r>
            <a:endParaRPr sz="3050">
              <a:latin typeface="Times New Roman" panose="02020603050405020304"/>
              <a:cs typeface="Times New Roman" panose="02020603050405020304"/>
            </a:endParaRPr>
          </a:p>
          <a:p>
            <a:pPr marL="312420" indent="-300355">
              <a:lnSpc>
                <a:spcPct val="100000"/>
              </a:lnSpc>
              <a:spcBef>
                <a:spcPts val="695"/>
              </a:spcBef>
              <a:buClr>
                <a:srgbClr val="D34816"/>
              </a:buClr>
              <a:buSzPct val="85000"/>
              <a:buFont typeface="Webdings" panose="05030102010509060703"/>
              <a:buChar char=""/>
              <a:tabLst>
                <a:tab pos="313055" algn="l"/>
              </a:tabLst>
            </a:pPr>
            <a:r>
              <a:rPr sz="3050" spc="-175" dirty="0">
                <a:latin typeface="Times New Roman" panose="02020603050405020304"/>
                <a:cs typeface="Times New Roman" panose="02020603050405020304"/>
              </a:rPr>
              <a:t>But </a:t>
            </a:r>
            <a:r>
              <a:rPr sz="3050" spc="-110" dirty="0">
                <a:latin typeface="Times New Roman" panose="02020603050405020304"/>
                <a:cs typeface="Times New Roman" panose="02020603050405020304"/>
              </a:rPr>
              <a:t>still </a:t>
            </a:r>
            <a:r>
              <a:rPr sz="3050" spc="-95" dirty="0">
                <a:latin typeface="Times New Roman" panose="02020603050405020304"/>
                <a:cs typeface="Times New Roman" panose="02020603050405020304"/>
              </a:rPr>
              <a:t>more </a:t>
            </a:r>
            <a:r>
              <a:rPr sz="3050" spc="-130" dirty="0">
                <a:latin typeface="Times New Roman" panose="02020603050405020304"/>
                <a:cs typeface="Times New Roman" panose="02020603050405020304"/>
              </a:rPr>
              <a:t>efficient </a:t>
            </a:r>
            <a:r>
              <a:rPr sz="3050" spc="-114" dirty="0">
                <a:latin typeface="Times New Roman" panose="02020603050405020304"/>
                <a:cs typeface="Times New Roman" panose="02020603050405020304"/>
              </a:rPr>
              <a:t>than </a:t>
            </a:r>
            <a:r>
              <a:rPr sz="3050" spc="-80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3050" spc="-140" dirty="0">
                <a:latin typeface="Times New Roman" panose="02020603050405020304"/>
                <a:cs typeface="Times New Roman" panose="02020603050405020304"/>
              </a:rPr>
              <a:t>previous </a:t>
            </a:r>
            <a:r>
              <a:rPr sz="3050" spc="-110" dirty="0">
                <a:latin typeface="Times New Roman" panose="02020603050405020304"/>
                <a:cs typeface="Times New Roman" panose="02020603050405020304"/>
              </a:rPr>
              <a:t>two</a:t>
            </a:r>
            <a:r>
              <a:rPr sz="3050" spc="1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50" spc="-190" dirty="0">
                <a:latin typeface="Times New Roman" panose="02020603050405020304"/>
                <a:cs typeface="Times New Roman" panose="02020603050405020304"/>
              </a:rPr>
              <a:t>cases</a:t>
            </a:r>
            <a:endParaRPr sz="3050">
              <a:latin typeface="Times New Roman" panose="02020603050405020304"/>
              <a:cs typeface="Times New Roman" panose="02020603050405020304"/>
            </a:endParaRPr>
          </a:p>
          <a:p>
            <a:pPr marL="312420" marR="6350" indent="-300355">
              <a:lnSpc>
                <a:spcPct val="101000"/>
              </a:lnSpc>
              <a:spcBef>
                <a:spcPts val="660"/>
              </a:spcBef>
              <a:buClr>
                <a:srgbClr val="D34816"/>
              </a:buClr>
              <a:buSzPct val="85000"/>
              <a:buFont typeface="Webdings" panose="05030102010509060703"/>
              <a:buChar char=""/>
              <a:tabLst>
                <a:tab pos="313055" algn="l"/>
              </a:tabLst>
            </a:pPr>
            <a:r>
              <a:rPr sz="3050" spc="-125" dirty="0">
                <a:latin typeface="Times New Roman" panose="02020603050405020304"/>
                <a:cs typeface="Times New Roman" panose="02020603050405020304"/>
              </a:rPr>
              <a:t>After </a:t>
            </a:r>
            <a:r>
              <a:rPr sz="3050" spc="-80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3050" spc="-145" dirty="0">
                <a:latin typeface="Times New Roman" panose="02020603050405020304"/>
                <a:cs typeface="Times New Roman" panose="02020603050405020304"/>
              </a:rPr>
              <a:t>block </a:t>
            </a:r>
            <a:r>
              <a:rPr sz="3050" spc="-95" dirty="0">
                <a:latin typeface="Times New Roman" panose="02020603050405020304"/>
                <a:cs typeface="Times New Roman" panose="02020603050405020304"/>
              </a:rPr>
              <a:t>transfer </a:t>
            </a:r>
            <a:r>
              <a:rPr sz="3050" spc="-185" dirty="0">
                <a:latin typeface="Times New Roman" panose="02020603050405020304"/>
                <a:cs typeface="Times New Roman" panose="02020603050405020304"/>
              </a:rPr>
              <a:t>is </a:t>
            </a:r>
            <a:r>
              <a:rPr sz="3050" spc="-80" dirty="0">
                <a:latin typeface="Times New Roman" panose="02020603050405020304"/>
                <a:cs typeface="Times New Roman" panose="02020603050405020304"/>
              </a:rPr>
              <a:t>completed, </a:t>
            </a:r>
            <a:r>
              <a:rPr sz="3050" spc="-229" dirty="0">
                <a:latin typeface="Times New Roman" panose="02020603050405020304"/>
                <a:cs typeface="Times New Roman" panose="02020603050405020304"/>
              </a:rPr>
              <a:t>a </a:t>
            </a:r>
            <a:r>
              <a:rPr sz="3050" spc="-155" dirty="0">
                <a:latin typeface="Times New Roman" panose="02020603050405020304"/>
                <a:cs typeface="Times New Roman" panose="02020603050405020304"/>
              </a:rPr>
              <a:t>single </a:t>
            </a:r>
            <a:r>
              <a:rPr sz="3050" spc="175" dirty="0">
                <a:latin typeface="Times New Roman" panose="02020603050405020304"/>
                <a:cs typeface="Times New Roman" panose="02020603050405020304"/>
              </a:rPr>
              <a:t>I/O  </a:t>
            </a:r>
            <a:r>
              <a:rPr sz="3050" spc="-35" dirty="0">
                <a:latin typeface="Times New Roman" panose="02020603050405020304"/>
                <a:cs typeface="Times New Roman" panose="02020603050405020304"/>
              </a:rPr>
              <a:t>interrupt </a:t>
            </a:r>
            <a:r>
              <a:rPr sz="3050" spc="-125" dirty="0">
                <a:latin typeface="Times New Roman" panose="02020603050405020304"/>
                <a:cs typeface="Times New Roman" panose="02020603050405020304"/>
              </a:rPr>
              <a:t>will be </a:t>
            </a:r>
            <a:r>
              <a:rPr sz="3050" spc="-110" dirty="0">
                <a:latin typeface="Times New Roman" panose="02020603050405020304"/>
                <a:cs typeface="Times New Roman" panose="02020603050405020304"/>
              </a:rPr>
              <a:t>generated </a:t>
            </a:r>
            <a:r>
              <a:rPr sz="3050" spc="-240" dirty="0">
                <a:latin typeface="Times New Roman" panose="02020603050405020304"/>
                <a:cs typeface="Times New Roman" panose="02020603050405020304"/>
              </a:rPr>
              <a:t>by </a:t>
            </a:r>
            <a:r>
              <a:rPr sz="3050" spc="-80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3050" spc="-295" dirty="0">
                <a:latin typeface="Times New Roman" panose="02020603050405020304"/>
                <a:cs typeface="Times New Roman" panose="02020603050405020304"/>
              </a:rPr>
              <a:t>DMA</a:t>
            </a:r>
            <a:r>
              <a:rPr sz="3050" spc="1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50" spc="-85" dirty="0">
                <a:latin typeface="Times New Roman" panose="02020603050405020304"/>
                <a:cs typeface="Times New Roman" panose="02020603050405020304"/>
              </a:rPr>
              <a:t>module</a:t>
            </a:r>
            <a:r>
              <a:rPr sz="2850" spc="-85" dirty="0">
                <a:latin typeface="Times New Roman" panose="02020603050405020304"/>
                <a:cs typeface="Times New Roman" panose="02020603050405020304"/>
              </a:rPr>
              <a:t>.</a:t>
            </a:r>
            <a:endParaRPr sz="285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93625" y="872687"/>
            <a:ext cx="585597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14" dirty="0"/>
              <a:t>3. </a:t>
            </a:r>
            <a:r>
              <a:rPr spc="-170" dirty="0"/>
              <a:t>Direct </a:t>
            </a:r>
            <a:r>
              <a:rPr spc="-45" dirty="0"/>
              <a:t>Memory</a:t>
            </a:r>
            <a:r>
              <a:rPr spc="-535" dirty="0"/>
              <a:t> </a:t>
            </a:r>
            <a:r>
              <a:rPr spc="-20" dirty="0"/>
              <a:t>Access</a:t>
            </a:r>
            <a:endParaRPr spc="-20" dirty="0"/>
          </a:p>
        </p:txBody>
      </p:sp>
      <p:sp>
        <p:nvSpPr>
          <p:cNvPr id="3" name="object 3"/>
          <p:cNvSpPr txBox="1"/>
          <p:nvPr/>
        </p:nvSpPr>
        <p:spPr>
          <a:xfrm>
            <a:off x="3280738" y="5289270"/>
            <a:ext cx="3088640" cy="39497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400" spc="5" dirty="0">
                <a:latin typeface="Arial" panose="020B0604020202020204"/>
                <a:cs typeface="Arial" panose="020B0604020202020204"/>
              </a:rPr>
              <a:t>Direct Memory</a:t>
            </a:r>
            <a:r>
              <a:rPr sz="2400" spc="-140" dirty="0">
                <a:latin typeface="Arial" panose="020B0604020202020204"/>
                <a:cs typeface="Arial" panose="020B0604020202020204"/>
              </a:rPr>
              <a:t> </a:t>
            </a:r>
            <a:r>
              <a:rPr sz="2400" spc="10" dirty="0">
                <a:latin typeface="Arial" panose="020B0604020202020204"/>
                <a:cs typeface="Arial" panose="020B0604020202020204"/>
              </a:rPr>
              <a:t>Access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185160" y="2173223"/>
            <a:ext cx="1645920" cy="929640"/>
          </a:xfrm>
          <a:prstGeom prst="rect">
            <a:avLst/>
          </a:prstGeom>
          <a:solidFill>
            <a:srgbClr val="CC9900"/>
          </a:solidFill>
          <a:ln w="21335">
            <a:solidFill>
              <a:srgbClr val="E8E4DB"/>
            </a:solidFill>
          </a:ln>
        </p:spPr>
        <p:txBody>
          <a:bodyPr vert="horz" wrap="square" lIns="0" tIns="44450" rIns="0" bIns="0" rtlCol="0">
            <a:spAutoFit/>
          </a:bodyPr>
          <a:lstStyle/>
          <a:p>
            <a:pPr marL="100330" marR="292735" algn="just">
              <a:lnSpc>
                <a:spcPct val="101000"/>
              </a:lnSpc>
              <a:spcBef>
                <a:spcPts val="350"/>
              </a:spcBef>
            </a:pPr>
            <a:r>
              <a:rPr sz="1750" spc="5" dirty="0">
                <a:solidFill>
                  <a:srgbClr val="333333"/>
                </a:solidFill>
                <a:latin typeface="Arial" panose="020B0604020202020204"/>
                <a:cs typeface="Arial" panose="020B0604020202020204"/>
              </a:rPr>
              <a:t>Issues</a:t>
            </a:r>
            <a:r>
              <a:rPr sz="1750" spc="-95" dirty="0">
                <a:solidFill>
                  <a:srgbClr val="333333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750" spc="5" dirty="0">
                <a:solidFill>
                  <a:srgbClr val="333333"/>
                </a:solidFill>
                <a:latin typeface="Arial" panose="020B0604020202020204"/>
                <a:cs typeface="Arial" panose="020B0604020202020204"/>
              </a:rPr>
              <a:t>Read  command to  I/O</a:t>
            </a:r>
            <a:r>
              <a:rPr sz="1750" spc="-20" dirty="0">
                <a:solidFill>
                  <a:srgbClr val="333333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750" spc="5" dirty="0">
                <a:solidFill>
                  <a:srgbClr val="333333"/>
                </a:solidFill>
                <a:latin typeface="Arial" panose="020B0604020202020204"/>
                <a:cs typeface="Arial" panose="020B0604020202020204"/>
              </a:rPr>
              <a:t>module</a:t>
            </a:r>
            <a:endParaRPr sz="17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185160" y="3514344"/>
            <a:ext cx="1645920" cy="929640"/>
          </a:xfrm>
          <a:prstGeom prst="rect">
            <a:avLst/>
          </a:prstGeom>
          <a:solidFill>
            <a:srgbClr val="CC9900"/>
          </a:solidFill>
          <a:ln w="21335">
            <a:solidFill>
              <a:srgbClr val="E8E4DB"/>
            </a:solidFill>
          </a:ln>
        </p:spPr>
        <p:txBody>
          <a:bodyPr vert="horz" wrap="square" lIns="0" tIns="44450" rIns="0" bIns="0" rtlCol="0">
            <a:spAutoFit/>
          </a:bodyPr>
          <a:lstStyle/>
          <a:p>
            <a:pPr marL="100330" marR="340995">
              <a:lnSpc>
                <a:spcPct val="101000"/>
              </a:lnSpc>
              <a:spcBef>
                <a:spcPts val="350"/>
              </a:spcBef>
            </a:pPr>
            <a:r>
              <a:rPr sz="1750" spc="5" dirty="0">
                <a:solidFill>
                  <a:srgbClr val="333333"/>
                </a:solidFill>
                <a:latin typeface="Arial" panose="020B0604020202020204"/>
                <a:cs typeface="Arial" panose="020B0604020202020204"/>
              </a:rPr>
              <a:t>Read</a:t>
            </a:r>
            <a:r>
              <a:rPr sz="1750" spc="-85" dirty="0">
                <a:solidFill>
                  <a:srgbClr val="333333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750" spc="5" dirty="0">
                <a:solidFill>
                  <a:srgbClr val="333333"/>
                </a:solidFill>
                <a:latin typeface="Arial" panose="020B0604020202020204"/>
                <a:cs typeface="Arial" panose="020B0604020202020204"/>
              </a:rPr>
              <a:t>status  of DMA  module</a:t>
            </a:r>
            <a:endParaRPr sz="17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982211" y="4555235"/>
            <a:ext cx="83820" cy="25146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3477219" y="4467838"/>
            <a:ext cx="388620" cy="29464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750" spc="-185" dirty="0">
                <a:solidFill>
                  <a:srgbClr val="333333"/>
                </a:solidFill>
                <a:latin typeface="Arial" panose="020B0604020202020204"/>
                <a:cs typeface="Arial" panose="020B0604020202020204"/>
              </a:rPr>
              <a:t>Y</a:t>
            </a:r>
            <a:r>
              <a:rPr sz="1750" spc="10" dirty="0">
                <a:solidFill>
                  <a:srgbClr val="333333"/>
                </a:solidFill>
                <a:latin typeface="Arial" panose="020B0604020202020204"/>
                <a:cs typeface="Arial" panose="020B0604020202020204"/>
              </a:rPr>
              <a:t>e</a:t>
            </a:r>
            <a:r>
              <a:rPr sz="1750" spc="5" dirty="0">
                <a:solidFill>
                  <a:srgbClr val="333333"/>
                </a:solidFill>
                <a:latin typeface="Arial" panose="020B0604020202020204"/>
                <a:cs typeface="Arial" panose="020B0604020202020204"/>
              </a:rPr>
              <a:t>s</a:t>
            </a:r>
            <a:endParaRPr sz="17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347402" y="4586743"/>
            <a:ext cx="1584325" cy="29464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750" spc="5" dirty="0">
                <a:solidFill>
                  <a:srgbClr val="333333"/>
                </a:solidFill>
                <a:latin typeface="Arial" panose="020B0604020202020204"/>
                <a:cs typeface="Arial" panose="020B0604020202020204"/>
              </a:rPr>
              <a:t>Next</a:t>
            </a:r>
            <a:r>
              <a:rPr sz="1750" spc="-80" dirty="0">
                <a:solidFill>
                  <a:srgbClr val="333333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750" spc="5" dirty="0">
                <a:solidFill>
                  <a:srgbClr val="333333"/>
                </a:solidFill>
                <a:latin typeface="Arial" panose="020B0604020202020204"/>
                <a:cs typeface="Arial" panose="020B0604020202020204"/>
              </a:rPr>
              <a:t>Instruction</a:t>
            </a:r>
            <a:endParaRPr sz="17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861559" y="3634740"/>
            <a:ext cx="1089660" cy="94615"/>
          </a:xfrm>
          <a:custGeom>
            <a:avLst/>
            <a:gdLst/>
            <a:ahLst/>
            <a:cxnLst/>
            <a:rect l="l" t="t" r="r" b="b"/>
            <a:pathLst>
              <a:path w="1089660" h="94614">
                <a:moveTo>
                  <a:pt x="1089660" y="64008"/>
                </a:moveTo>
                <a:lnTo>
                  <a:pt x="964692" y="64008"/>
                </a:lnTo>
                <a:lnTo>
                  <a:pt x="964692" y="32004"/>
                </a:lnTo>
                <a:lnTo>
                  <a:pt x="1089660" y="32004"/>
                </a:lnTo>
                <a:lnTo>
                  <a:pt x="1089660" y="64008"/>
                </a:lnTo>
                <a:close/>
              </a:path>
              <a:path w="1089660" h="94614">
                <a:moveTo>
                  <a:pt x="870204" y="64008"/>
                </a:moveTo>
                <a:lnTo>
                  <a:pt x="745236" y="64008"/>
                </a:lnTo>
                <a:lnTo>
                  <a:pt x="745236" y="32004"/>
                </a:lnTo>
                <a:lnTo>
                  <a:pt x="870204" y="32004"/>
                </a:lnTo>
                <a:lnTo>
                  <a:pt x="870204" y="64008"/>
                </a:lnTo>
                <a:close/>
              </a:path>
              <a:path w="1089660" h="94614">
                <a:moveTo>
                  <a:pt x="650748" y="64008"/>
                </a:moveTo>
                <a:lnTo>
                  <a:pt x="524256" y="64008"/>
                </a:lnTo>
                <a:lnTo>
                  <a:pt x="524256" y="32004"/>
                </a:lnTo>
                <a:lnTo>
                  <a:pt x="650748" y="32004"/>
                </a:lnTo>
                <a:lnTo>
                  <a:pt x="650748" y="64008"/>
                </a:lnTo>
                <a:close/>
              </a:path>
              <a:path w="1089660" h="94614">
                <a:moveTo>
                  <a:pt x="429768" y="64008"/>
                </a:moveTo>
                <a:lnTo>
                  <a:pt x="304800" y="64008"/>
                </a:lnTo>
                <a:lnTo>
                  <a:pt x="304800" y="32004"/>
                </a:lnTo>
                <a:lnTo>
                  <a:pt x="429768" y="32004"/>
                </a:lnTo>
                <a:lnTo>
                  <a:pt x="429768" y="64008"/>
                </a:lnTo>
                <a:close/>
              </a:path>
              <a:path w="1089660" h="94614">
                <a:moveTo>
                  <a:pt x="94488" y="94488"/>
                </a:moveTo>
                <a:lnTo>
                  <a:pt x="0" y="47244"/>
                </a:lnTo>
                <a:lnTo>
                  <a:pt x="94488" y="0"/>
                </a:lnTo>
                <a:lnTo>
                  <a:pt x="94488" y="32004"/>
                </a:lnTo>
                <a:lnTo>
                  <a:pt x="83820" y="32004"/>
                </a:lnTo>
                <a:lnTo>
                  <a:pt x="83820" y="64008"/>
                </a:lnTo>
                <a:lnTo>
                  <a:pt x="94488" y="64008"/>
                </a:lnTo>
                <a:lnTo>
                  <a:pt x="94488" y="94488"/>
                </a:lnTo>
                <a:close/>
              </a:path>
              <a:path w="1089660" h="94614">
                <a:moveTo>
                  <a:pt x="94488" y="64008"/>
                </a:moveTo>
                <a:lnTo>
                  <a:pt x="83820" y="64008"/>
                </a:lnTo>
                <a:lnTo>
                  <a:pt x="83820" y="32004"/>
                </a:lnTo>
                <a:lnTo>
                  <a:pt x="94488" y="32004"/>
                </a:lnTo>
                <a:lnTo>
                  <a:pt x="94488" y="64008"/>
                </a:lnTo>
                <a:close/>
              </a:path>
              <a:path w="1089660" h="94614">
                <a:moveTo>
                  <a:pt x="210312" y="64008"/>
                </a:moveTo>
                <a:lnTo>
                  <a:pt x="94488" y="64008"/>
                </a:lnTo>
                <a:lnTo>
                  <a:pt x="94488" y="32004"/>
                </a:lnTo>
                <a:lnTo>
                  <a:pt x="210312" y="32004"/>
                </a:lnTo>
                <a:lnTo>
                  <a:pt x="210312" y="640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4867655" y="2712720"/>
            <a:ext cx="1083945" cy="94615"/>
          </a:xfrm>
          <a:custGeom>
            <a:avLst/>
            <a:gdLst/>
            <a:ahLst/>
            <a:cxnLst/>
            <a:rect l="l" t="t" r="r" b="b"/>
            <a:pathLst>
              <a:path w="1083945" h="94614">
                <a:moveTo>
                  <a:pt x="990600" y="94488"/>
                </a:moveTo>
                <a:lnTo>
                  <a:pt x="990600" y="0"/>
                </a:lnTo>
                <a:lnTo>
                  <a:pt x="1053575" y="32004"/>
                </a:lnTo>
                <a:lnTo>
                  <a:pt x="1005840" y="32004"/>
                </a:lnTo>
                <a:lnTo>
                  <a:pt x="1005840" y="64008"/>
                </a:lnTo>
                <a:lnTo>
                  <a:pt x="1050576" y="64008"/>
                </a:lnTo>
                <a:lnTo>
                  <a:pt x="990600" y="94488"/>
                </a:lnTo>
                <a:close/>
              </a:path>
              <a:path w="1083945" h="94614">
                <a:moveTo>
                  <a:pt x="990600" y="64008"/>
                </a:moveTo>
                <a:lnTo>
                  <a:pt x="879348" y="64008"/>
                </a:lnTo>
                <a:lnTo>
                  <a:pt x="879348" y="32004"/>
                </a:lnTo>
                <a:lnTo>
                  <a:pt x="990600" y="32004"/>
                </a:lnTo>
                <a:lnTo>
                  <a:pt x="990600" y="64008"/>
                </a:lnTo>
                <a:close/>
              </a:path>
              <a:path w="1083945" h="94614">
                <a:moveTo>
                  <a:pt x="1050576" y="64008"/>
                </a:moveTo>
                <a:lnTo>
                  <a:pt x="1005840" y="64008"/>
                </a:lnTo>
                <a:lnTo>
                  <a:pt x="1005840" y="32004"/>
                </a:lnTo>
                <a:lnTo>
                  <a:pt x="1053575" y="32004"/>
                </a:lnTo>
                <a:lnTo>
                  <a:pt x="1083564" y="47244"/>
                </a:lnTo>
                <a:lnTo>
                  <a:pt x="1050576" y="64008"/>
                </a:lnTo>
                <a:close/>
              </a:path>
              <a:path w="1083945" h="94614">
                <a:moveTo>
                  <a:pt x="786384" y="64008"/>
                </a:moveTo>
                <a:lnTo>
                  <a:pt x="659892" y="64008"/>
                </a:lnTo>
                <a:lnTo>
                  <a:pt x="659892" y="32004"/>
                </a:lnTo>
                <a:lnTo>
                  <a:pt x="786384" y="32004"/>
                </a:lnTo>
                <a:lnTo>
                  <a:pt x="786384" y="64008"/>
                </a:lnTo>
                <a:close/>
              </a:path>
              <a:path w="1083945" h="94614">
                <a:moveTo>
                  <a:pt x="565404" y="64008"/>
                </a:moveTo>
                <a:lnTo>
                  <a:pt x="440436" y="64008"/>
                </a:lnTo>
                <a:lnTo>
                  <a:pt x="440436" y="32004"/>
                </a:lnTo>
                <a:lnTo>
                  <a:pt x="565404" y="32004"/>
                </a:lnTo>
                <a:lnTo>
                  <a:pt x="565404" y="64008"/>
                </a:lnTo>
                <a:close/>
              </a:path>
              <a:path w="1083945" h="94614">
                <a:moveTo>
                  <a:pt x="345948" y="64008"/>
                </a:moveTo>
                <a:lnTo>
                  <a:pt x="219456" y="64008"/>
                </a:lnTo>
                <a:lnTo>
                  <a:pt x="219456" y="32004"/>
                </a:lnTo>
                <a:lnTo>
                  <a:pt x="345948" y="32004"/>
                </a:lnTo>
                <a:lnTo>
                  <a:pt x="345948" y="64008"/>
                </a:lnTo>
                <a:close/>
              </a:path>
              <a:path w="1083945" h="94614">
                <a:moveTo>
                  <a:pt x="124968" y="64008"/>
                </a:moveTo>
                <a:lnTo>
                  <a:pt x="0" y="64008"/>
                </a:lnTo>
                <a:lnTo>
                  <a:pt x="0" y="32004"/>
                </a:lnTo>
                <a:lnTo>
                  <a:pt x="124968" y="32004"/>
                </a:lnTo>
                <a:lnTo>
                  <a:pt x="124968" y="640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5100320" y="2243387"/>
            <a:ext cx="1804035" cy="1059180"/>
          </a:xfrm>
          <a:prstGeom prst="rect">
            <a:avLst/>
          </a:prstGeom>
        </p:spPr>
        <p:txBody>
          <a:bodyPr vert="horz" wrap="square" lIns="0" tIns="128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10"/>
              </a:spcBef>
            </a:pPr>
            <a:r>
              <a:rPr sz="1750" spc="5" dirty="0">
                <a:solidFill>
                  <a:srgbClr val="333333"/>
                </a:solidFill>
                <a:latin typeface="Arial" panose="020B0604020202020204"/>
                <a:cs typeface="Arial" panose="020B0604020202020204"/>
              </a:rPr>
              <a:t>CPU </a:t>
            </a:r>
            <a:r>
              <a:rPr sz="1750" spc="10" dirty="0">
                <a:solidFill>
                  <a:srgbClr val="333333"/>
                </a:solidFill>
                <a:latin typeface="Arial" panose="020B0604020202020204"/>
                <a:cs typeface="Arial" panose="020B0604020202020204"/>
              </a:rPr>
              <a:t>-&gt;</a:t>
            </a:r>
            <a:r>
              <a:rPr sz="1750" spc="-45" dirty="0">
                <a:solidFill>
                  <a:srgbClr val="333333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750" spc="5" dirty="0">
                <a:solidFill>
                  <a:srgbClr val="333333"/>
                </a:solidFill>
                <a:latin typeface="Arial" panose="020B0604020202020204"/>
                <a:cs typeface="Arial" panose="020B0604020202020204"/>
              </a:rPr>
              <a:t>DMA</a:t>
            </a:r>
            <a:endParaRPr sz="1750">
              <a:latin typeface="Arial" panose="020B0604020202020204"/>
              <a:cs typeface="Arial" panose="020B0604020202020204"/>
            </a:endParaRPr>
          </a:p>
          <a:p>
            <a:pPr marL="407035" marR="5080">
              <a:lnSpc>
                <a:spcPct val="101000"/>
              </a:lnSpc>
              <a:spcBef>
                <a:spcPts val="895"/>
              </a:spcBef>
            </a:pPr>
            <a:r>
              <a:rPr sz="1750" spc="5" dirty="0">
                <a:solidFill>
                  <a:srgbClr val="333333"/>
                </a:solidFill>
                <a:latin typeface="Arial" panose="020B0604020202020204"/>
                <a:cs typeface="Arial" panose="020B0604020202020204"/>
              </a:rPr>
              <a:t>Do</a:t>
            </a:r>
            <a:r>
              <a:rPr sz="1750" spc="-75" dirty="0">
                <a:solidFill>
                  <a:srgbClr val="333333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750" spc="5" dirty="0">
                <a:solidFill>
                  <a:srgbClr val="333333"/>
                </a:solidFill>
                <a:latin typeface="Arial" panose="020B0604020202020204"/>
                <a:cs typeface="Arial" panose="020B0604020202020204"/>
              </a:rPr>
              <a:t>something  </a:t>
            </a:r>
            <a:r>
              <a:rPr sz="1750" spc="10" dirty="0">
                <a:solidFill>
                  <a:srgbClr val="333333"/>
                </a:solidFill>
                <a:latin typeface="Arial" panose="020B0604020202020204"/>
                <a:cs typeface="Arial" panose="020B0604020202020204"/>
              </a:rPr>
              <a:t>else</a:t>
            </a:r>
            <a:endParaRPr sz="17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117057" y="3611941"/>
            <a:ext cx="1428750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565150">
              <a:lnSpc>
                <a:spcPct val="126000"/>
              </a:lnSpc>
              <a:spcBef>
                <a:spcPts val="95"/>
              </a:spcBef>
            </a:pPr>
            <a:r>
              <a:rPr sz="1750" dirty="0">
                <a:solidFill>
                  <a:srgbClr val="333333"/>
                </a:solidFill>
                <a:latin typeface="Arial" panose="020B0604020202020204"/>
                <a:cs typeface="Arial" panose="020B0604020202020204"/>
              </a:rPr>
              <a:t>I</a:t>
            </a:r>
            <a:r>
              <a:rPr sz="1750" spc="10" dirty="0">
                <a:solidFill>
                  <a:srgbClr val="333333"/>
                </a:solidFill>
                <a:latin typeface="Arial" panose="020B0604020202020204"/>
                <a:cs typeface="Arial" panose="020B0604020202020204"/>
              </a:rPr>
              <a:t>n</a:t>
            </a:r>
            <a:r>
              <a:rPr sz="1750" dirty="0">
                <a:solidFill>
                  <a:srgbClr val="333333"/>
                </a:solidFill>
                <a:latin typeface="Arial" panose="020B0604020202020204"/>
                <a:cs typeface="Arial" panose="020B0604020202020204"/>
              </a:rPr>
              <a:t>t</a:t>
            </a:r>
            <a:r>
              <a:rPr sz="1750" spc="-10" dirty="0">
                <a:solidFill>
                  <a:srgbClr val="333333"/>
                </a:solidFill>
                <a:latin typeface="Arial" panose="020B0604020202020204"/>
                <a:cs typeface="Arial" panose="020B0604020202020204"/>
              </a:rPr>
              <a:t>e</a:t>
            </a:r>
            <a:r>
              <a:rPr sz="1750" spc="10" dirty="0">
                <a:solidFill>
                  <a:srgbClr val="333333"/>
                </a:solidFill>
                <a:latin typeface="Arial" panose="020B0604020202020204"/>
                <a:cs typeface="Arial" panose="020B0604020202020204"/>
              </a:rPr>
              <a:t>r</a:t>
            </a:r>
            <a:r>
              <a:rPr sz="1750" spc="-10" dirty="0">
                <a:solidFill>
                  <a:srgbClr val="333333"/>
                </a:solidFill>
                <a:latin typeface="Arial" panose="020B0604020202020204"/>
                <a:cs typeface="Arial" panose="020B0604020202020204"/>
              </a:rPr>
              <a:t>r</a:t>
            </a:r>
            <a:r>
              <a:rPr sz="1750" spc="10" dirty="0">
                <a:solidFill>
                  <a:srgbClr val="333333"/>
                </a:solidFill>
                <a:latin typeface="Arial" panose="020B0604020202020204"/>
                <a:cs typeface="Arial" panose="020B0604020202020204"/>
              </a:rPr>
              <a:t>up</a:t>
            </a:r>
            <a:r>
              <a:rPr sz="1750" dirty="0">
                <a:solidFill>
                  <a:srgbClr val="333333"/>
                </a:solidFill>
                <a:latin typeface="Arial" panose="020B0604020202020204"/>
                <a:cs typeface="Arial" panose="020B0604020202020204"/>
              </a:rPr>
              <a:t>t  </a:t>
            </a:r>
            <a:r>
              <a:rPr sz="1750" spc="5" dirty="0">
                <a:solidFill>
                  <a:srgbClr val="333333"/>
                </a:solidFill>
                <a:latin typeface="Arial" panose="020B0604020202020204"/>
                <a:cs typeface="Arial" panose="020B0604020202020204"/>
              </a:rPr>
              <a:t>DMA </a:t>
            </a:r>
            <a:r>
              <a:rPr sz="1750" spc="10" dirty="0">
                <a:solidFill>
                  <a:srgbClr val="333333"/>
                </a:solidFill>
                <a:latin typeface="Arial" panose="020B0604020202020204"/>
                <a:cs typeface="Arial" panose="020B0604020202020204"/>
              </a:rPr>
              <a:t>-&gt;</a:t>
            </a:r>
            <a:r>
              <a:rPr sz="1750" spc="-140" dirty="0">
                <a:solidFill>
                  <a:srgbClr val="333333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750" spc="5" dirty="0">
                <a:solidFill>
                  <a:srgbClr val="333333"/>
                </a:solidFill>
                <a:latin typeface="Arial" panose="020B0604020202020204"/>
                <a:cs typeface="Arial" panose="020B0604020202020204"/>
              </a:rPr>
              <a:t>CPU</a:t>
            </a:r>
            <a:endParaRPr sz="175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93625" y="872687"/>
            <a:ext cx="682307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70" dirty="0">
                <a:solidFill>
                  <a:srgbClr val="696464"/>
                </a:solidFill>
              </a:rPr>
              <a:t>Direct </a:t>
            </a:r>
            <a:r>
              <a:rPr spc="-45" dirty="0">
                <a:solidFill>
                  <a:srgbClr val="696464"/>
                </a:solidFill>
              </a:rPr>
              <a:t>Memory </a:t>
            </a:r>
            <a:r>
              <a:rPr spc="-25" dirty="0">
                <a:solidFill>
                  <a:srgbClr val="696464"/>
                </a:solidFill>
              </a:rPr>
              <a:t>Access</a:t>
            </a:r>
            <a:r>
              <a:rPr spc="-575" dirty="0">
                <a:solidFill>
                  <a:srgbClr val="696464"/>
                </a:solidFill>
              </a:rPr>
              <a:t> </a:t>
            </a:r>
            <a:r>
              <a:rPr spc="-70" dirty="0">
                <a:solidFill>
                  <a:srgbClr val="696464"/>
                </a:solidFill>
              </a:rPr>
              <a:t>(DMA)</a:t>
            </a:r>
            <a:endParaRPr spc="-70" dirty="0">
              <a:solidFill>
                <a:srgbClr val="696464"/>
              </a:solidFill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83565" marR="546100" indent="-300355">
              <a:lnSpc>
                <a:spcPct val="100000"/>
              </a:lnSpc>
              <a:spcBef>
                <a:spcPts val="95"/>
              </a:spcBef>
              <a:buClr>
                <a:srgbClr val="D34816"/>
              </a:buClr>
              <a:buSzPct val="84000"/>
              <a:buFont typeface="Webdings" panose="05030102010509060703"/>
              <a:buChar char=""/>
              <a:tabLst>
                <a:tab pos="584200" algn="l"/>
                <a:tab pos="584835" algn="l"/>
              </a:tabLst>
            </a:pPr>
            <a:r>
              <a:rPr spc="-125" dirty="0"/>
              <a:t>Used </a:t>
            </a:r>
            <a:r>
              <a:rPr spc="-80" dirty="0"/>
              <a:t>for </a:t>
            </a:r>
            <a:r>
              <a:rPr spc="-120" dirty="0"/>
              <a:t>high-speed </a:t>
            </a:r>
            <a:r>
              <a:rPr spc="110" dirty="0"/>
              <a:t>I/O </a:t>
            </a:r>
            <a:r>
              <a:rPr spc="-135" dirty="0"/>
              <a:t>devices </a:t>
            </a:r>
            <a:r>
              <a:rPr spc="-125" dirty="0"/>
              <a:t>able </a:t>
            </a:r>
            <a:r>
              <a:rPr spc="-35" dirty="0"/>
              <a:t>to </a:t>
            </a:r>
            <a:r>
              <a:rPr spc="-80" dirty="0"/>
              <a:t>transmit </a:t>
            </a:r>
            <a:r>
              <a:rPr spc="-90" dirty="0"/>
              <a:t>information at </a:t>
            </a:r>
            <a:r>
              <a:rPr spc="-120" dirty="0"/>
              <a:t>close </a:t>
            </a:r>
            <a:r>
              <a:rPr spc="-35" dirty="0"/>
              <a:t>to  </a:t>
            </a:r>
            <a:r>
              <a:rPr spc="-100" dirty="0"/>
              <a:t>memory</a:t>
            </a:r>
            <a:r>
              <a:rPr spc="-70" dirty="0"/>
              <a:t> </a:t>
            </a:r>
            <a:r>
              <a:rPr spc="-120" dirty="0"/>
              <a:t>speeds</a:t>
            </a:r>
            <a:endParaRPr spc="-120" dirty="0"/>
          </a:p>
          <a:p>
            <a:pPr marL="583565" marR="5080" indent="-300355">
              <a:lnSpc>
                <a:spcPct val="100000"/>
              </a:lnSpc>
              <a:spcBef>
                <a:spcPts val="660"/>
              </a:spcBef>
              <a:buClr>
                <a:srgbClr val="D34816"/>
              </a:buClr>
              <a:buSzPct val="84000"/>
              <a:buFont typeface="Webdings" panose="05030102010509060703"/>
              <a:buChar char=""/>
              <a:tabLst>
                <a:tab pos="584200" algn="l"/>
                <a:tab pos="584835" algn="l"/>
              </a:tabLst>
            </a:pPr>
            <a:r>
              <a:rPr spc="-135" dirty="0"/>
              <a:t>Device </a:t>
            </a:r>
            <a:r>
              <a:rPr spc="-65" dirty="0"/>
              <a:t>controller </a:t>
            </a:r>
            <a:r>
              <a:rPr spc="-85" dirty="0"/>
              <a:t>transfers </a:t>
            </a:r>
            <a:r>
              <a:rPr spc="-125" dirty="0"/>
              <a:t>blocks </a:t>
            </a:r>
            <a:r>
              <a:rPr spc="-130" dirty="0"/>
              <a:t>of </a:t>
            </a:r>
            <a:r>
              <a:rPr spc="-110" dirty="0"/>
              <a:t>data </a:t>
            </a:r>
            <a:r>
              <a:rPr spc="-95" dirty="0"/>
              <a:t>from </a:t>
            </a:r>
            <a:r>
              <a:rPr spc="-110" dirty="0"/>
              <a:t>buffer </a:t>
            </a:r>
            <a:r>
              <a:rPr spc="-100" dirty="0"/>
              <a:t>storage </a:t>
            </a:r>
            <a:r>
              <a:rPr spc="-95" dirty="0"/>
              <a:t>directly </a:t>
            </a:r>
            <a:r>
              <a:rPr spc="-35" dirty="0"/>
              <a:t>to </a:t>
            </a:r>
            <a:r>
              <a:rPr spc="-125" dirty="0"/>
              <a:t>main  </a:t>
            </a:r>
            <a:r>
              <a:rPr spc="-100" dirty="0"/>
              <a:t>memory </a:t>
            </a:r>
            <a:r>
              <a:rPr spc="-75" dirty="0"/>
              <a:t>without </a:t>
            </a:r>
            <a:r>
              <a:rPr spc="-120" dirty="0"/>
              <a:t>CPU</a:t>
            </a:r>
            <a:r>
              <a:rPr spc="10" dirty="0"/>
              <a:t> </a:t>
            </a:r>
            <a:r>
              <a:rPr spc="-75" dirty="0"/>
              <a:t>intervention</a:t>
            </a:r>
            <a:endParaRPr spc="-75" dirty="0"/>
          </a:p>
          <a:p>
            <a:pPr marL="583565" marR="165735" indent="-300355">
              <a:lnSpc>
                <a:spcPct val="100000"/>
              </a:lnSpc>
              <a:spcBef>
                <a:spcPts val="660"/>
              </a:spcBef>
              <a:buClr>
                <a:srgbClr val="D34816"/>
              </a:buClr>
              <a:buSzPct val="84000"/>
              <a:buFont typeface="Webdings" panose="05030102010509060703"/>
              <a:buChar char=""/>
              <a:tabLst>
                <a:tab pos="584200" algn="l"/>
                <a:tab pos="584835" algn="l"/>
              </a:tabLst>
            </a:pPr>
            <a:r>
              <a:rPr spc="-105" dirty="0"/>
              <a:t>Only </a:t>
            </a:r>
            <a:r>
              <a:rPr spc="-95" dirty="0"/>
              <a:t>one </a:t>
            </a:r>
            <a:r>
              <a:rPr spc="-35" dirty="0"/>
              <a:t>interrupt </a:t>
            </a:r>
            <a:r>
              <a:rPr spc="-140" dirty="0"/>
              <a:t>is </a:t>
            </a:r>
            <a:r>
              <a:rPr spc="-90" dirty="0"/>
              <a:t>generated </a:t>
            </a:r>
            <a:r>
              <a:rPr spc="-60" dirty="0"/>
              <a:t>per </a:t>
            </a:r>
            <a:r>
              <a:rPr spc="-85" dirty="0"/>
              <a:t>block, </a:t>
            </a:r>
            <a:r>
              <a:rPr spc="-65" dirty="0"/>
              <a:t>rather </a:t>
            </a:r>
            <a:r>
              <a:rPr spc="-95" dirty="0"/>
              <a:t>than </a:t>
            </a:r>
            <a:r>
              <a:rPr spc="-75" dirty="0"/>
              <a:t>the </a:t>
            </a:r>
            <a:r>
              <a:rPr spc="-95" dirty="0"/>
              <a:t>one </a:t>
            </a:r>
            <a:r>
              <a:rPr spc="-35" dirty="0"/>
              <a:t>interrupt </a:t>
            </a:r>
            <a:r>
              <a:rPr spc="-60" dirty="0"/>
              <a:t>per  </a:t>
            </a:r>
            <a:r>
              <a:rPr spc="-110" dirty="0"/>
              <a:t>byte</a:t>
            </a:r>
            <a:endParaRPr spc="-110" dirty="0"/>
          </a:p>
          <a:p>
            <a:pPr marL="583565" indent="-300355">
              <a:lnSpc>
                <a:spcPct val="100000"/>
              </a:lnSpc>
              <a:spcBef>
                <a:spcPts val="660"/>
              </a:spcBef>
              <a:buClr>
                <a:srgbClr val="D34816"/>
              </a:buClr>
              <a:buSzPct val="84000"/>
              <a:buFont typeface="Webdings" panose="05030102010509060703"/>
              <a:buChar char=""/>
              <a:tabLst>
                <a:tab pos="584200" algn="l"/>
                <a:tab pos="584835" algn="l"/>
              </a:tabLst>
            </a:pPr>
            <a:r>
              <a:rPr spc="-204" dirty="0"/>
              <a:t>Bus </a:t>
            </a:r>
            <a:r>
              <a:rPr spc="-80" dirty="0"/>
              <a:t>arbitration </a:t>
            </a:r>
            <a:r>
              <a:rPr spc="-100" dirty="0"/>
              <a:t>between </a:t>
            </a:r>
            <a:r>
              <a:rPr spc="-110" dirty="0"/>
              <a:t>cache-memory </a:t>
            </a:r>
            <a:r>
              <a:rPr spc="-130" dirty="0"/>
              <a:t>and </a:t>
            </a:r>
            <a:r>
              <a:rPr spc="-225" dirty="0"/>
              <a:t>DMA</a:t>
            </a:r>
            <a:r>
              <a:rPr spc="35" dirty="0"/>
              <a:t> </a:t>
            </a:r>
            <a:r>
              <a:rPr spc="-85" dirty="0"/>
              <a:t>transfers</a:t>
            </a:r>
            <a:endParaRPr spc="-85" dirty="0"/>
          </a:p>
          <a:p>
            <a:pPr marL="583565" indent="-300355">
              <a:lnSpc>
                <a:spcPct val="100000"/>
              </a:lnSpc>
              <a:spcBef>
                <a:spcPts val="660"/>
              </a:spcBef>
              <a:buClr>
                <a:srgbClr val="D34816"/>
              </a:buClr>
              <a:buSzPct val="84000"/>
              <a:buFont typeface="Webdings" panose="05030102010509060703"/>
              <a:buChar char=""/>
              <a:tabLst>
                <a:tab pos="584200" algn="l"/>
                <a:tab pos="584835" algn="l"/>
              </a:tabLst>
            </a:pPr>
            <a:r>
              <a:rPr spc="-125" dirty="0"/>
              <a:t>Memory cache </a:t>
            </a:r>
            <a:r>
              <a:rPr spc="-95" dirty="0"/>
              <a:t>must </a:t>
            </a:r>
            <a:r>
              <a:rPr spc="-105" dirty="0"/>
              <a:t>be </a:t>
            </a:r>
            <a:r>
              <a:rPr spc="-95" dirty="0"/>
              <a:t>consistent </a:t>
            </a:r>
            <a:r>
              <a:rPr spc="-90" dirty="0"/>
              <a:t>with</a:t>
            </a:r>
            <a:r>
              <a:rPr spc="250" dirty="0"/>
              <a:t> </a:t>
            </a:r>
            <a:r>
              <a:rPr spc="-235" dirty="0"/>
              <a:t>DMA</a:t>
            </a:r>
            <a:endParaRPr spc="-235" dirty="0"/>
          </a:p>
        </p:txBody>
      </p:sp>
      <p:sp>
        <p:nvSpPr>
          <p:cNvPr id="5" name="object 5"/>
          <p:cNvSpPr txBox="1"/>
          <p:nvPr/>
        </p:nvSpPr>
        <p:spPr>
          <a:xfrm>
            <a:off x="284479" y="7077995"/>
            <a:ext cx="280670" cy="247015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500" spc="114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45</a:t>
            </a:r>
            <a:endParaRPr sz="1500">
              <a:latin typeface="Trebuchet MS" panose="020B0603020202020204"/>
              <a:cs typeface="Trebuchet MS" panose="020B0603020202020204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90600" y="457200"/>
            <a:ext cx="7497445" cy="689610"/>
          </a:xfrm>
          <a:prstGeom prst="rect">
            <a:avLst/>
          </a:prstGeom>
        </p:spPr>
        <p:txBody>
          <a:bodyPr vert="horz" wrap="square" lIns="0" tIns="128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Interrupts and</a:t>
            </a:r>
            <a:r>
              <a:rPr spc="-45" dirty="0"/>
              <a:t> </a:t>
            </a:r>
            <a:r>
              <a:rPr dirty="0"/>
              <a:t>Exceptions</a:t>
            </a:r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436173" y="1373279"/>
            <a:ext cx="5930587" cy="3703320"/>
          </a:xfrm>
          <a:prstGeom prst="rect">
            <a:avLst/>
          </a:prstGeom>
        </p:spPr>
        <p:txBody>
          <a:bodyPr vert="horz" wrap="square" lIns="0" tIns="76082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590"/>
              </a:spcBef>
              <a:buFont typeface="Wingdings" panose="05000000000000000000"/>
              <a:buChar char=""/>
              <a:tabLst>
                <a:tab pos="354965" algn="l"/>
                <a:tab pos="355600" algn="l"/>
              </a:tabLst>
            </a:pPr>
            <a:r>
              <a:rPr sz="2030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Interrupts</a:t>
            </a:r>
            <a:endParaRPr sz="2030">
              <a:latin typeface="Arial" panose="020B0604020202020204"/>
              <a:cs typeface="Arial" panose="020B0604020202020204"/>
            </a:endParaRPr>
          </a:p>
          <a:p>
            <a:pPr marL="756285" lvl="1" indent="-287020">
              <a:lnSpc>
                <a:spcPct val="100000"/>
              </a:lnSpc>
              <a:spcBef>
                <a:spcPts val="440"/>
              </a:spcBef>
              <a:buFont typeface="Wingdings" panose="05000000000000000000"/>
              <a:buChar char=""/>
              <a:tabLst>
                <a:tab pos="756920" algn="l"/>
              </a:tabLst>
            </a:pPr>
            <a:r>
              <a:rPr sz="1830" spc="-5" dirty="0">
                <a:latin typeface="Arial" panose="020B0604020202020204"/>
                <a:cs typeface="Arial" panose="020B0604020202020204"/>
              </a:rPr>
              <a:t>Generated by </a:t>
            </a:r>
            <a:r>
              <a:rPr sz="1830" spc="-10" dirty="0">
                <a:latin typeface="Arial" panose="020B0604020202020204"/>
                <a:cs typeface="Arial" panose="020B0604020202020204"/>
              </a:rPr>
              <a:t>hardware</a:t>
            </a:r>
            <a:r>
              <a:rPr sz="1830" spc="55" dirty="0">
                <a:latin typeface="Arial" panose="020B0604020202020204"/>
                <a:cs typeface="Arial" panose="020B0604020202020204"/>
              </a:rPr>
              <a:t> </a:t>
            </a:r>
            <a:r>
              <a:rPr sz="1830" spc="-5" dirty="0">
                <a:latin typeface="Arial" panose="020B0604020202020204"/>
                <a:cs typeface="Arial" panose="020B0604020202020204"/>
              </a:rPr>
              <a:t>devices</a:t>
            </a:r>
            <a:endParaRPr sz="1830">
              <a:latin typeface="Arial" panose="020B0604020202020204"/>
              <a:cs typeface="Arial" panose="020B0604020202020204"/>
            </a:endParaRPr>
          </a:p>
          <a:p>
            <a:pPr marL="1155700" lvl="2" indent="-229235">
              <a:lnSpc>
                <a:spcPct val="100000"/>
              </a:lnSpc>
              <a:spcBef>
                <a:spcPts val="395"/>
              </a:spcBef>
              <a:buFont typeface="Wingdings" panose="05000000000000000000"/>
              <a:buChar char=""/>
              <a:tabLst>
                <a:tab pos="1155700" algn="l"/>
                <a:tab pos="1156335" algn="l"/>
              </a:tabLst>
            </a:pPr>
            <a:r>
              <a:rPr sz="1625" spc="-5" dirty="0">
                <a:latin typeface="Arial" panose="020B0604020202020204"/>
                <a:cs typeface="Arial" panose="020B0604020202020204"/>
              </a:rPr>
              <a:t>Triggered by a signal in INTR or NMI pins</a:t>
            </a:r>
            <a:r>
              <a:rPr sz="1625" spc="65" dirty="0">
                <a:latin typeface="Arial" panose="020B0604020202020204"/>
                <a:cs typeface="Arial" panose="020B0604020202020204"/>
              </a:rPr>
              <a:t> </a:t>
            </a:r>
            <a:r>
              <a:rPr sz="1625" spc="-5" dirty="0">
                <a:latin typeface="Arial" panose="020B0604020202020204"/>
                <a:cs typeface="Arial" panose="020B0604020202020204"/>
              </a:rPr>
              <a:t>(Pentium)</a:t>
            </a:r>
            <a:endParaRPr sz="1625">
              <a:latin typeface="Arial" panose="020B0604020202020204"/>
              <a:cs typeface="Arial" panose="020B0604020202020204"/>
            </a:endParaRPr>
          </a:p>
          <a:p>
            <a:pPr marL="756285" lvl="1" indent="-287020">
              <a:lnSpc>
                <a:spcPct val="100000"/>
              </a:lnSpc>
              <a:spcBef>
                <a:spcPts val="425"/>
              </a:spcBef>
              <a:buFont typeface="Wingdings" panose="05000000000000000000"/>
              <a:buChar char=""/>
              <a:tabLst>
                <a:tab pos="756920" algn="l"/>
              </a:tabLst>
            </a:pPr>
            <a:r>
              <a:rPr sz="1830" spc="-10" dirty="0">
                <a:latin typeface="Arial" panose="020B0604020202020204"/>
                <a:cs typeface="Arial" panose="020B0604020202020204"/>
              </a:rPr>
              <a:t>Asynchronous</a:t>
            </a:r>
            <a:endParaRPr sz="1830">
              <a:latin typeface="Arial" panose="020B0604020202020204"/>
              <a:cs typeface="Arial" panose="020B0604020202020204"/>
            </a:endParaRPr>
          </a:p>
          <a:p>
            <a:pPr lvl="1">
              <a:lnSpc>
                <a:spcPct val="100000"/>
              </a:lnSpc>
              <a:spcBef>
                <a:spcPts val="15"/>
              </a:spcBef>
              <a:buFont typeface="Wingdings" panose="05000000000000000000"/>
              <a:buChar char=""/>
            </a:pPr>
            <a:endParaRPr sz="2690">
              <a:latin typeface="Arial" panose="020B0604020202020204"/>
              <a:cs typeface="Arial" panose="020B0604020202020204"/>
            </a:endParaRPr>
          </a:p>
          <a:p>
            <a:pPr marL="355600" indent="-342900">
              <a:lnSpc>
                <a:spcPct val="100000"/>
              </a:lnSpc>
              <a:buFont typeface="Wingdings" panose="05000000000000000000"/>
              <a:buChar char=""/>
              <a:tabLst>
                <a:tab pos="354965" algn="l"/>
                <a:tab pos="355600" algn="l"/>
              </a:tabLst>
            </a:pPr>
            <a:r>
              <a:rPr sz="2030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Exceptions</a:t>
            </a:r>
            <a:endParaRPr sz="2030">
              <a:latin typeface="Arial" panose="020B0604020202020204"/>
              <a:cs typeface="Arial" panose="020B0604020202020204"/>
            </a:endParaRPr>
          </a:p>
          <a:p>
            <a:pPr marL="756285" lvl="1" indent="-287020">
              <a:lnSpc>
                <a:spcPct val="100000"/>
              </a:lnSpc>
              <a:spcBef>
                <a:spcPts val="445"/>
              </a:spcBef>
              <a:buFont typeface="Wingdings" panose="05000000000000000000"/>
              <a:buChar char=""/>
              <a:tabLst>
                <a:tab pos="756920" algn="l"/>
              </a:tabLst>
            </a:pPr>
            <a:r>
              <a:rPr sz="1830" spc="-5" dirty="0">
                <a:latin typeface="Arial" panose="020B0604020202020204"/>
                <a:cs typeface="Arial" panose="020B0604020202020204"/>
              </a:rPr>
              <a:t>Generated by </a:t>
            </a:r>
            <a:r>
              <a:rPr sz="1830" spc="-10" dirty="0">
                <a:latin typeface="Arial" panose="020B0604020202020204"/>
                <a:cs typeface="Arial" panose="020B0604020202020204"/>
              </a:rPr>
              <a:t>software </a:t>
            </a:r>
            <a:r>
              <a:rPr sz="1830" spc="-5" dirty="0">
                <a:latin typeface="Arial" panose="020B0604020202020204"/>
                <a:cs typeface="Arial" panose="020B0604020202020204"/>
              </a:rPr>
              <a:t>executing</a:t>
            </a:r>
            <a:r>
              <a:rPr sz="1830" spc="75" dirty="0">
                <a:latin typeface="Arial" panose="020B0604020202020204"/>
                <a:cs typeface="Arial" panose="020B0604020202020204"/>
              </a:rPr>
              <a:t> </a:t>
            </a:r>
            <a:r>
              <a:rPr sz="1830" spc="-5" dirty="0">
                <a:latin typeface="Arial" panose="020B0604020202020204"/>
                <a:cs typeface="Arial" panose="020B0604020202020204"/>
              </a:rPr>
              <a:t>instructions</a:t>
            </a:r>
            <a:endParaRPr sz="1830">
              <a:latin typeface="Arial" panose="020B0604020202020204"/>
              <a:cs typeface="Arial" panose="020B0604020202020204"/>
            </a:endParaRPr>
          </a:p>
          <a:p>
            <a:pPr marL="1155700" lvl="2" indent="-229235">
              <a:lnSpc>
                <a:spcPct val="100000"/>
              </a:lnSpc>
              <a:spcBef>
                <a:spcPts val="390"/>
              </a:spcBef>
              <a:buFont typeface="Wingdings" panose="05000000000000000000"/>
              <a:buChar char=""/>
              <a:tabLst>
                <a:tab pos="1155700" algn="l"/>
                <a:tab pos="1156335" algn="l"/>
              </a:tabLst>
            </a:pPr>
            <a:r>
              <a:rPr sz="1625" spc="-5" dirty="0">
                <a:latin typeface="Arial" panose="020B0604020202020204"/>
                <a:cs typeface="Arial" panose="020B0604020202020204"/>
              </a:rPr>
              <a:t>INT instruction </a:t>
            </a:r>
            <a:r>
              <a:rPr sz="1625" dirty="0">
                <a:latin typeface="Arial" panose="020B0604020202020204"/>
                <a:cs typeface="Arial" panose="020B0604020202020204"/>
              </a:rPr>
              <a:t>in </a:t>
            </a:r>
            <a:r>
              <a:rPr sz="1625" spc="-5" dirty="0">
                <a:latin typeface="Arial" panose="020B0604020202020204"/>
                <a:cs typeface="Arial" panose="020B0604020202020204"/>
              </a:rPr>
              <a:t>IA32</a:t>
            </a:r>
            <a:endParaRPr sz="1625">
              <a:latin typeface="Arial" panose="020B0604020202020204"/>
              <a:cs typeface="Arial" panose="020B0604020202020204"/>
            </a:endParaRPr>
          </a:p>
          <a:p>
            <a:pPr marL="1155700" lvl="2" indent="-229235">
              <a:lnSpc>
                <a:spcPct val="100000"/>
              </a:lnSpc>
              <a:spcBef>
                <a:spcPts val="385"/>
              </a:spcBef>
              <a:buFont typeface="Wingdings" panose="05000000000000000000"/>
              <a:buChar char=""/>
              <a:tabLst>
                <a:tab pos="1155700" algn="l"/>
                <a:tab pos="1156335" algn="l"/>
              </a:tabLst>
            </a:pPr>
            <a:r>
              <a:rPr sz="1625" spc="-5" dirty="0">
                <a:latin typeface="Arial" panose="020B0604020202020204"/>
                <a:cs typeface="Arial" panose="020B0604020202020204"/>
              </a:rPr>
              <a:t>Page fault, protection</a:t>
            </a:r>
            <a:r>
              <a:rPr sz="1625" spc="25" dirty="0">
                <a:latin typeface="Arial" panose="020B0604020202020204"/>
                <a:cs typeface="Arial" panose="020B0604020202020204"/>
              </a:rPr>
              <a:t> </a:t>
            </a:r>
            <a:r>
              <a:rPr sz="1625" spc="-5" dirty="0">
                <a:latin typeface="Arial" panose="020B0604020202020204"/>
                <a:cs typeface="Arial" panose="020B0604020202020204"/>
              </a:rPr>
              <a:t>fault</a:t>
            </a:r>
            <a:endParaRPr sz="1625">
              <a:latin typeface="Arial" panose="020B0604020202020204"/>
              <a:cs typeface="Arial" panose="020B0604020202020204"/>
            </a:endParaRPr>
          </a:p>
          <a:p>
            <a:pPr marL="756285" lvl="1" indent="-287020">
              <a:lnSpc>
                <a:spcPct val="100000"/>
              </a:lnSpc>
              <a:spcBef>
                <a:spcPts val="425"/>
              </a:spcBef>
              <a:buFont typeface="Wingdings" panose="05000000000000000000"/>
              <a:buChar char=""/>
              <a:tabLst>
                <a:tab pos="756920" algn="l"/>
              </a:tabLst>
            </a:pPr>
            <a:r>
              <a:rPr sz="1830" spc="-10" dirty="0">
                <a:latin typeface="Arial" panose="020B0604020202020204"/>
                <a:cs typeface="Arial" panose="020B0604020202020204"/>
              </a:rPr>
              <a:t>Synchronous</a:t>
            </a:r>
            <a:endParaRPr sz="1830">
              <a:latin typeface="Arial" panose="020B0604020202020204"/>
              <a:cs typeface="Arial" panose="020B0604020202020204"/>
            </a:endParaRPr>
          </a:p>
          <a:p>
            <a:pPr marL="756285" lvl="1" indent="-287020">
              <a:lnSpc>
                <a:spcPct val="100000"/>
              </a:lnSpc>
              <a:spcBef>
                <a:spcPts val="435"/>
              </a:spcBef>
              <a:buFont typeface="Wingdings" panose="05000000000000000000"/>
              <a:buChar char=""/>
              <a:tabLst>
                <a:tab pos="756920" algn="l"/>
              </a:tabLst>
            </a:pPr>
            <a:r>
              <a:rPr sz="1830" dirty="0">
                <a:latin typeface="Arial" panose="020B0604020202020204"/>
                <a:cs typeface="Arial" panose="020B0604020202020204"/>
              </a:rPr>
              <a:t>Trap </a:t>
            </a:r>
            <a:r>
              <a:rPr sz="1830" spc="-5" dirty="0">
                <a:latin typeface="Arial" panose="020B0604020202020204"/>
                <a:cs typeface="Arial" panose="020B0604020202020204"/>
              </a:rPr>
              <a:t>(expected) or fault</a:t>
            </a:r>
            <a:r>
              <a:rPr sz="1830" spc="5" dirty="0">
                <a:latin typeface="Arial" panose="020B0604020202020204"/>
                <a:cs typeface="Arial" panose="020B0604020202020204"/>
              </a:rPr>
              <a:t> </a:t>
            </a:r>
            <a:r>
              <a:rPr sz="1830" spc="-5" dirty="0">
                <a:latin typeface="Arial" panose="020B0604020202020204"/>
                <a:cs typeface="Arial" panose="020B0604020202020204"/>
              </a:rPr>
              <a:t>(unexpected)</a:t>
            </a:r>
            <a:endParaRPr sz="183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93625" y="872687"/>
            <a:ext cx="242570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75" dirty="0"/>
              <a:t>R</a:t>
            </a:r>
            <a:r>
              <a:rPr spc="-114" dirty="0"/>
              <a:t>e</a:t>
            </a:r>
            <a:r>
              <a:rPr spc="-445" dirty="0"/>
              <a:t>f</a:t>
            </a:r>
            <a:r>
              <a:rPr spc="-114" dirty="0"/>
              <a:t>e</a:t>
            </a:r>
            <a:r>
              <a:rPr spc="-260" dirty="0"/>
              <a:t>r</a:t>
            </a:r>
            <a:r>
              <a:rPr spc="-114" dirty="0"/>
              <a:t>e</a:t>
            </a:r>
            <a:r>
              <a:rPr spc="15" dirty="0"/>
              <a:t>n</a:t>
            </a:r>
            <a:r>
              <a:rPr spc="-160" dirty="0"/>
              <a:t>c</a:t>
            </a:r>
            <a:r>
              <a:rPr spc="-110" dirty="0"/>
              <a:t>e</a:t>
            </a:r>
            <a:endParaRPr spc="-110" dirty="0"/>
          </a:p>
        </p:txBody>
      </p:sp>
      <p:sp>
        <p:nvSpPr>
          <p:cNvPr id="3" name="object 3"/>
          <p:cNvSpPr txBox="1"/>
          <p:nvPr/>
        </p:nvSpPr>
        <p:spPr>
          <a:xfrm>
            <a:off x="1093716" y="1610079"/>
            <a:ext cx="8047355" cy="4775200"/>
          </a:xfrm>
          <a:prstGeom prst="rect">
            <a:avLst/>
          </a:prstGeom>
        </p:spPr>
        <p:txBody>
          <a:bodyPr vert="horz" wrap="square" lIns="0" tIns="82550" rIns="0" bIns="0" rtlCol="0">
            <a:spAutoFit/>
          </a:bodyPr>
          <a:lstStyle/>
          <a:p>
            <a:pPr marL="312420" indent="-300355">
              <a:lnSpc>
                <a:spcPct val="100000"/>
              </a:lnSpc>
              <a:spcBef>
                <a:spcPts val="650"/>
              </a:spcBef>
              <a:buClr>
                <a:srgbClr val="D34816"/>
              </a:buClr>
              <a:buSzPct val="84000"/>
              <a:buFont typeface="Webdings" panose="05030102010509060703"/>
              <a:buChar char=""/>
              <a:tabLst>
                <a:tab pos="312420" algn="l"/>
                <a:tab pos="313055" algn="l"/>
              </a:tabLst>
            </a:pPr>
            <a:r>
              <a:rPr sz="2200" spc="-85" dirty="0">
                <a:latin typeface="Times New Roman" panose="02020603050405020304"/>
                <a:cs typeface="Times New Roman" panose="02020603050405020304"/>
              </a:rPr>
              <a:t>Chapter </a:t>
            </a:r>
            <a:r>
              <a:rPr sz="2200" spc="-5" dirty="0">
                <a:latin typeface="Times New Roman" panose="02020603050405020304"/>
                <a:cs typeface="Times New Roman" panose="02020603050405020304"/>
              </a:rPr>
              <a:t>1, </a:t>
            </a:r>
            <a:r>
              <a:rPr sz="2200" spc="-85" dirty="0">
                <a:latin typeface="Times New Roman" panose="02020603050405020304"/>
                <a:cs typeface="Times New Roman" panose="02020603050405020304"/>
              </a:rPr>
              <a:t>Operating </a:t>
            </a:r>
            <a:r>
              <a:rPr sz="2200" spc="-150" dirty="0">
                <a:latin typeface="Times New Roman" panose="02020603050405020304"/>
                <a:cs typeface="Times New Roman" panose="02020603050405020304"/>
              </a:rPr>
              <a:t>Systems </a:t>
            </a:r>
            <a:r>
              <a:rPr sz="2200" spc="-175" dirty="0">
                <a:latin typeface="Times New Roman" panose="02020603050405020304"/>
                <a:cs typeface="Times New Roman" panose="02020603050405020304"/>
              </a:rPr>
              <a:t>by </a:t>
            </a:r>
            <a:r>
              <a:rPr sz="2200" spc="-120" dirty="0">
                <a:latin typeface="Times New Roman" panose="02020603050405020304"/>
                <a:cs typeface="Times New Roman" panose="02020603050405020304"/>
              </a:rPr>
              <a:t>William</a:t>
            </a:r>
            <a:r>
              <a:rPr sz="2200" spc="-1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140" dirty="0">
                <a:latin typeface="Times New Roman" panose="02020603050405020304"/>
                <a:cs typeface="Times New Roman" panose="02020603050405020304"/>
              </a:rPr>
              <a:t>Stallings</a:t>
            </a:r>
            <a:endParaRPr sz="2200">
              <a:latin typeface="Times New Roman" panose="02020603050405020304"/>
              <a:cs typeface="Times New Roman" panose="02020603050405020304"/>
            </a:endParaRPr>
          </a:p>
          <a:p>
            <a:pPr marL="312420" indent="-300355">
              <a:lnSpc>
                <a:spcPct val="100000"/>
              </a:lnSpc>
              <a:spcBef>
                <a:spcPts val="495"/>
              </a:spcBef>
              <a:buClr>
                <a:srgbClr val="D34816"/>
              </a:buClr>
              <a:buSzPct val="84000"/>
              <a:buFont typeface="Webdings" panose="05030102010509060703"/>
              <a:buChar char=""/>
              <a:tabLst>
                <a:tab pos="312420" algn="l"/>
                <a:tab pos="313055" algn="l"/>
              </a:tabLst>
            </a:pPr>
            <a:r>
              <a:rPr sz="1850" u="sng" spc="-15" dirty="0">
                <a:solidFill>
                  <a:srgbClr val="CC9900"/>
                </a:solidFill>
                <a:uFill>
                  <a:solidFill>
                    <a:srgbClr val="CC9900"/>
                  </a:solidFill>
                </a:uFill>
                <a:latin typeface="Times New Roman" panose="02020603050405020304"/>
                <a:cs typeface="Times New Roman" panose="02020603050405020304"/>
                <a:hlinkClick r:id="rId1"/>
              </a:rPr>
              <a:t>http://www.cs.toronto.edu/~demke/469F.06/Lectures/Lecture6.pdf</a:t>
            </a:r>
            <a:endParaRPr sz="1850">
              <a:latin typeface="Times New Roman" panose="02020603050405020304"/>
              <a:cs typeface="Times New Roman" panose="02020603050405020304"/>
            </a:endParaRPr>
          </a:p>
          <a:p>
            <a:pPr marL="312420" indent="-300355">
              <a:lnSpc>
                <a:spcPct val="100000"/>
              </a:lnSpc>
              <a:spcBef>
                <a:spcPts val="455"/>
              </a:spcBef>
              <a:buClr>
                <a:srgbClr val="D34816"/>
              </a:buClr>
              <a:buSzPct val="84000"/>
              <a:buFont typeface="Webdings" panose="05030102010509060703"/>
              <a:buChar char=""/>
              <a:tabLst>
                <a:tab pos="312420" algn="l"/>
                <a:tab pos="313055" algn="l"/>
              </a:tabLst>
            </a:pPr>
            <a:r>
              <a:rPr sz="1850" u="sng" spc="10" dirty="0">
                <a:solidFill>
                  <a:srgbClr val="CC9900"/>
                </a:solidFill>
                <a:uFill>
                  <a:solidFill>
                    <a:srgbClr val="CC9900"/>
                  </a:solidFill>
                </a:uFill>
                <a:latin typeface="Times New Roman" panose="02020603050405020304"/>
                <a:cs typeface="Times New Roman" panose="02020603050405020304"/>
                <a:hlinkClick r:id="rId2"/>
              </a:rPr>
              <a:t>http://www.tldp.org/LDP/tlk/dd/interrupts.html</a:t>
            </a:r>
            <a:endParaRPr sz="1850">
              <a:latin typeface="Times New Roman" panose="02020603050405020304"/>
              <a:cs typeface="Times New Roman" panose="02020603050405020304"/>
            </a:endParaRPr>
          </a:p>
          <a:p>
            <a:pPr marL="312420" indent="-300355">
              <a:lnSpc>
                <a:spcPct val="100000"/>
              </a:lnSpc>
              <a:spcBef>
                <a:spcPts val="455"/>
              </a:spcBef>
              <a:buClr>
                <a:srgbClr val="D34816"/>
              </a:buClr>
              <a:buSzPct val="84000"/>
              <a:buFont typeface="Webdings" panose="05030102010509060703"/>
              <a:buChar char=""/>
              <a:tabLst>
                <a:tab pos="312420" algn="l"/>
                <a:tab pos="313055" algn="l"/>
              </a:tabLst>
            </a:pPr>
            <a:r>
              <a:rPr sz="1850" u="sng" spc="-25" dirty="0">
                <a:solidFill>
                  <a:srgbClr val="CC9900"/>
                </a:solidFill>
                <a:uFill>
                  <a:solidFill>
                    <a:srgbClr val="CC9900"/>
                  </a:solidFill>
                </a:uFill>
                <a:latin typeface="Times New Roman" panose="02020603050405020304"/>
                <a:cs typeface="Times New Roman" panose="02020603050405020304"/>
                <a:hlinkClick r:id="rId3"/>
              </a:rPr>
              <a:t>http://en.wikibooks.org/wiki/Operating_System_Design/Processes/Interrupt</a:t>
            </a:r>
            <a:endParaRPr sz="1850">
              <a:latin typeface="Times New Roman" panose="02020603050405020304"/>
              <a:cs typeface="Times New Roman" panose="02020603050405020304"/>
            </a:endParaRPr>
          </a:p>
          <a:p>
            <a:pPr marL="312420" indent="-300355">
              <a:lnSpc>
                <a:spcPct val="100000"/>
              </a:lnSpc>
              <a:spcBef>
                <a:spcPts val="465"/>
              </a:spcBef>
              <a:buClr>
                <a:srgbClr val="D34816"/>
              </a:buClr>
              <a:buSzPct val="84000"/>
              <a:buFont typeface="Webdings" panose="05030102010509060703"/>
              <a:buChar char=""/>
              <a:tabLst>
                <a:tab pos="312420" algn="l"/>
                <a:tab pos="313055" algn="l"/>
              </a:tabLst>
            </a:pPr>
            <a:r>
              <a:rPr sz="1850" u="sng" spc="-20" dirty="0">
                <a:solidFill>
                  <a:srgbClr val="CC9900"/>
                </a:solidFill>
                <a:uFill>
                  <a:solidFill>
                    <a:srgbClr val="CC9900"/>
                  </a:solidFill>
                </a:uFill>
                <a:latin typeface="Times New Roman" panose="02020603050405020304"/>
                <a:cs typeface="Times New Roman" panose="02020603050405020304"/>
                <a:hlinkClick r:id="rId4"/>
              </a:rPr>
              <a:t>http://www.slideshare.net/guest2e9811e/interrupts</a:t>
            </a:r>
            <a:endParaRPr sz="1850">
              <a:latin typeface="Times New Roman" panose="02020603050405020304"/>
              <a:cs typeface="Times New Roman" panose="02020603050405020304"/>
            </a:endParaRPr>
          </a:p>
          <a:p>
            <a:pPr marL="312420" indent="-300355">
              <a:lnSpc>
                <a:spcPct val="100000"/>
              </a:lnSpc>
              <a:spcBef>
                <a:spcPts val="460"/>
              </a:spcBef>
              <a:buClr>
                <a:srgbClr val="D34816"/>
              </a:buClr>
              <a:buSzPct val="84000"/>
              <a:buFont typeface="Webdings" panose="05030102010509060703"/>
              <a:buChar char=""/>
              <a:tabLst>
                <a:tab pos="312420" algn="l"/>
                <a:tab pos="313055" algn="l"/>
              </a:tabLst>
            </a:pPr>
            <a:r>
              <a:rPr sz="1850" u="sng" spc="-10" dirty="0">
                <a:solidFill>
                  <a:srgbClr val="CC9900"/>
                </a:solidFill>
                <a:uFill>
                  <a:solidFill>
                    <a:srgbClr val="CC9900"/>
                  </a:solidFill>
                </a:uFill>
                <a:latin typeface="Times New Roman" panose="02020603050405020304"/>
                <a:cs typeface="Times New Roman" panose="02020603050405020304"/>
              </a:rPr>
              <a:t>https://amser.org/g11619</a:t>
            </a:r>
            <a:endParaRPr sz="1850">
              <a:latin typeface="Times New Roman" panose="02020603050405020304"/>
              <a:cs typeface="Times New Roman" panose="02020603050405020304"/>
            </a:endParaRPr>
          </a:p>
          <a:p>
            <a:pPr marL="312420" indent="-300355">
              <a:lnSpc>
                <a:spcPct val="100000"/>
              </a:lnSpc>
              <a:spcBef>
                <a:spcPts val="455"/>
              </a:spcBef>
              <a:buClr>
                <a:srgbClr val="D34816"/>
              </a:buClr>
              <a:buSzPct val="84000"/>
              <a:buFont typeface="Webdings" panose="05030102010509060703"/>
              <a:buChar char=""/>
              <a:tabLst>
                <a:tab pos="312420" algn="l"/>
                <a:tab pos="313055" algn="l"/>
              </a:tabLst>
            </a:pPr>
            <a:r>
              <a:rPr sz="1850" u="sng" spc="-10" dirty="0">
                <a:solidFill>
                  <a:srgbClr val="CC9900"/>
                </a:solidFill>
                <a:uFill>
                  <a:solidFill>
                    <a:srgbClr val="CC9900"/>
                  </a:solidFill>
                </a:uFill>
                <a:latin typeface="Times New Roman" panose="02020603050405020304"/>
                <a:cs typeface="Times New Roman" panose="02020603050405020304"/>
                <a:hlinkClick r:id="rId5"/>
              </a:rPr>
              <a:t>http://www.eecs.harvard.edu/~mdw/course/cs161/notes/osstructure.pdf</a:t>
            </a:r>
            <a:endParaRPr sz="1850">
              <a:latin typeface="Times New Roman" panose="02020603050405020304"/>
              <a:cs typeface="Times New Roman" panose="02020603050405020304"/>
            </a:endParaRPr>
          </a:p>
          <a:p>
            <a:pPr marL="312420" marR="1218565" indent="-300355">
              <a:lnSpc>
                <a:spcPts val="2020"/>
              </a:lnSpc>
              <a:spcBef>
                <a:spcPts val="700"/>
              </a:spcBef>
              <a:buClr>
                <a:srgbClr val="D34816"/>
              </a:buClr>
              <a:buSzPct val="84000"/>
              <a:buFont typeface="Webdings" panose="05030102010509060703"/>
              <a:buChar char=""/>
              <a:tabLst>
                <a:tab pos="312420" algn="l"/>
                <a:tab pos="313055" algn="l"/>
              </a:tabLst>
            </a:pPr>
            <a:r>
              <a:rPr sz="1850" u="sng" spc="-110" dirty="0">
                <a:solidFill>
                  <a:srgbClr val="CC9900"/>
                </a:solidFill>
                <a:uFill>
                  <a:solidFill>
                    <a:srgbClr val="CC9900"/>
                  </a:solidFill>
                </a:uFill>
                <a:latin typeface="Times New Roman" panose="02020603050405020304"/>
                <a:cs typeface="Times New Roman" panose="02020603050405020304"/>
                <a:hlinkClick r:id="rId6"/>
              </a:rPr>
              <a:t>h</a:t>
            </a:r>
            <a:r>
              <a:rPr sz="1850" u="sng" spc="25" dirty="0">
                <a:solidFill>
                  <a:srgbClr val="CC9900"/>
                </a:solidFill>
                <a:uFill>
                  <a:solidFill>
                    <a:srgbClr val="CC9900"/>
                  </a:solidFill>
                </a:uFill>
                <a:latin typeface="Times New Roman" panose="02020603050405020304"/>
                <a:cs typeface="Times New Roman" panose="02020603050405020304"/>
                <a:hlinkClick r:id="rId6"/>
              </a:rPr>
              <a:t>t</a:t>
            </a:r>
            <a:r>
              <a:rPr sz="1850" u="sng" spc="45" dirty="0">
                <a:solidFill>
                  <a:srgbClr val="CC9900"/>
                </a:solidFill>
                <a:uFill>
                  <a:solidFill>
                    <a:srgbClr val="CC9900"/>
                  </a:solidFill>
                </a:uFill>
                <a:latin typeface="Times New Roman" panose="02020603050405020304"/>
                <a:cs typeface="Times New Roman" panose="02020603050405020304"/>
                <a:hlinkClick r:id="rId6"/>
              </a:rPr>
              <a:t>t</a:t>
            </a:r>
            <a:r>
              <a:rPr sz="1850" u="sng" spc="-85" dirty="0">
                <a:solidFill>
                  <a:srgbClr val="CC9900"/>
                </a:solidFill>
                <a:uFill>
                  <a:solidFill>
                    <a:srgbClr val="CC9900"/>
                  </a:solidFill>
                </a:uFill>
                <a:latin typeface="Times New Roman" panose="02020603050405020304"/>
                <a:cs typeface="Times New Roman" panose="02020603050405020304"/>
                <a:hlinkClick r:id="rId6"/>
              </a:rPr>
              <a:t>p</a:t>
            </a:r>
            <a:r>
              <a:rPr sz="1850" u="sng" spc="45" dirty="0">
                <a:solidFill>
                  <a:srgbClr val="CC9900"/>
                </a:solidFill>
                <a:uFill>
                  <a:solidFill>
                    <a:srgbClr val="CC9900"/>
                  </a:solidFill>
                </a:uFill>
                <a:latin typeface="Times New Roman" panose="02020603050405020304"/>
                <a:cs typeface="Times New Roman" panose="02020603050405020304"/>
                <a:hlinkClick r:id="rId6"/>
              </a:rPr>
              <a:t>:</a:t>
            </a:r>
            <a:r>
              <a:rPr sz="1850" u="sng" spc="420" dirty="0">
                <a:solidFill>
                  <a:srgbClr val="CC9900"/>
                </a:solidFill>
                <a:uFill>
                  <a:solidFill>
                    <a:srgbClr val="CC9900"/>
                  </a:solidFill>
                </a:uFill>
                <a:latin typeface="Times New Roman" panose="02020603050405020304"/>
                <a:cs typeface="Times New Roman" panose="02020603050405020304"/>
                <a:hlinkClick r:id="rId6"/>
              </a:rPr>
              <a:t>//</a:t>
            </a:r>
            <a:r>
              <a:rPr sz="1850" u="sng" spc="-105" dirty="0">
                <a:solidFill>
                  <a:srgbClr val="CC9900"/>
                </a:solidFill>
                <a:uFill>
                  <a:solidFill>
                    <a:srgbClr val="CC9900"/>
                  </a:solidFill>
                </a:uFill>
                <a:latin typeface="Times New Roman" panose="02020603050405020304"/>
                <a:cs typeface="Times New Roman" panose="02020603050405020304"/>
                <a:hlinkClick r:id="rId6"/>
              </a:rPr>
              <a:t>w</a:t>
            </a:r>
            <a:r>
              <a:rPr sz="1850" u="sng" spc="-85" dirty="0">
                <a:solidFill>
                  <a:srgbClr val="CC9900"/>
                </a:solidFill>
                <a:uFill>
                  <a:solidFill>
                    <a:srgbClr val="CC9900"/>
                  </a:solidFill>
                </a:uFill>
                <a:latin typeface="Times New Roman" panose="02020603050405020304"/>
                <a:cs typeface="Times New Roman" panose="02020603050405020304"/>
                <a:hlinkClick r:id="rId6"/>
              </a:rPr>
              <a:t>w</a:t>
            </a:r>
            <a:r>
              <a:rPr sz="1850" u="sng" spc="-330" dirty="0">
                <a:solidFill>
                  <a:srgbClr val="CC9900"/>
                </a:solidFill>
                <a:uFill>
                  <a:solidFill>
                    <a:srgbClr val="CC9900"/>
                  </a:solidFill>
                </a:uFill>
                <a:latin typeface="Times New Roman" panose="02020603050405020304"/>
                <a:cs typeface="Times New Roman" panose="02020603050405020304"/>
                <a:hlinkClick r:id="rId6"/>
              </a:rPr>
              <a:t>w</a:t>
            </a:r>
            <a:r>
              <a:rPr sz="1850" u="sng" spc="95" dirty="0">
                <a:solidFill>
                  <a:srgbClr val="CC9900"/>
                </a:solidFill>
                <a:uFill>
                  <a:solidFill>
                    <a:srgbClr val="CC9900"/>
                  </a:solidFill>
                </a:uFill>
                <a:latin typeface="Times New Roman" panose="02020603050405020304"/>
                <a:cs typeface="Times New Roman" panose="02020603050405020304"/>
                <a:hlinkClick r:id="rId6"/>
              </a:rPr>
              <a:t>.</a:t>
            </a:r>
            <a:r>
              <a:rPr sz="1850" u="sng" spc="-145" dirty="0">
                <a:solidFill>
                  <a:srgbClr val="CC9900"/>
                </a:solidFill>
                <a:uFill>
                  <a:solidFill>
                    <a:srgbClr val="CC9900"/>
                  </a:solidFill>
                </a:uFill>
                <a:latin typeface="Times New Roman" panose="02020603050405020304"/>
                <a:cs typeface="Times New Roman" panose="02020603050405020304"/>
                <a:hlinkClick r:id="rId6"/>
              </a:rPr>
              <a:t>s</a:t>
            </a:r>
            <a:r>
              <a:rPr sz="1850" u="sng" spc="-100" dirty="0">
                <a:solidFill>
                  <a:srgbClr val="CC9900"/>
                </a:solidFill>
                <a:uFill>
                  <a:solidFill>
                    <a:srgbClr val="CC9900"/>
                  </a:solidFill>
                </a:uFill>
                <a:latin typeface="Times New Roman" panose="02020603050405020304"/>
                <a:cs typeface="Times New Roman" panose="02020603050405020304"/>
                <a:hlinkClick r:id="rId6"/>
              </a:rPr>
              <a:t>c</a:t>
            </a:r>
            <a:r>
              <a:rPr sz="1850" u="sng" spc="-90" dirty="0">
                <a:solidFill>
                  <a:srgbClr val="CC9900"/>
                </a:solidFill>
                <a:uFill>
                  <a:solidFill>
                    <a:srgbClr val="CC9900"/>
                  </a:solidFill>
                </a:uFill>
                <a:latin typeface="Times New Roman" panose="02020603050405020304"/>
                <a:cs typeface="Times New Roman" panose="02020603050405020304"/>
                <a:hlinkClick r:id="rId6"/>
              </a:rPr>
              <a:t>i</a:t>
            </a:r>
            <a:r>
              <a:rPr sz="1850" u="sng" spc="75" dirty="0">
                <a:solidFill>
                  <a:srgbClr val="CC9900"/>
                </a:solidFill>
                <a:uFill>
                  <a:solidFill>
                    <a:srgbClr val="CC9900"/>
                  </a:solidFill>
                </a:uFill>
                <a:latin typeface="Times New Roman" panose="02020603050405020304"/>
                <a:cs typeface="Times New Roman" panose="02020603050405020304"/>
                <a:hlinkClick r:id="rId6"/>
              </a:rPr>
              <a:t>.</a:t>
            </a:r>
            <a:r>
              <a:rPr sz="1850" u="sng" spc="-90" dirty="0">
                <a:solidFill>
                  <a:srgbClr val="CC9900"/>
                </a:solidFill>
                <a:uFill>
                  <a:solidFill>
                    <a:srgbClr val="CC9900"/>
                  </a:solidFill>
                </a:uFill>
                <a:latin typeface="Times New Roman" panose="02020603050405020304"/>
                <a:cs typeface="Times New Roman" panose="02020603050405020304"/>
                <a:hlinkClick r:id="rId6"/>
              </a:rPr>
              <a:t>b</a:t>
            </a:r>
            <a:r>
              <a:rPr sz="1850" u="sng" spc="15" dirty="0">
                <a:solidFill>
                  <a:srgbClr val="CC9900"/>
                </a:solidFill>
                <a:uFill>
                  <a:solidFill>
                    <a:srgbClr val="CC9900"/>
                  </a:solidFill>
                </a:uFill>
                <a:latin typeface="Times New Roman" panose="02020603050405020304"/>
                <a:cs typeface="Times New Roman" panose="02020603050405020304"/>
                <a:hlinkClick r:id="rId6"/>
              </a:rPr>
              <a:t>r</a:t>
            </a:r>
            <a:r>
              <a:rPr sz="1850" u="sng" spc="-85" dirty="0">
                <a:solidFill>
                  <a:srgbClr val="CC9900"/>
                </a:solidFill>
                <a:uFill>
                  <a:solidFill>
                    <a:srgbClr val="CC9900"/>
                  </a:solidFill>
                </a:uFill>
                <a:latin typeface="Times New Roman" panose="02020603050405020304"/>
                <a:cs typeface="Times New Roman" panose="02020603050405020304"/>
                <a:hlinkClick r:id="rId6"/>
              </a:rPr>
              <a:t>o</a:t>
            </a:r>
            <a:r>
              <a:rPr sz="1850" u="sng" spc="-70" dirty="0">
                <a:solidFill>
                  <a:srgbClr val="CC9900"/>
                </a:solidFill>
                <a:uFill>
                  <a:solidFill>
                    <a:srgbClr val="CC9900"/>
                  </a:solidFill>
                </a:uFill>
                <a:latin typeface="Times New Roman" panose="02020603050405020304"/>
                <a:cs typeface="Times New Roman" panose="02020603050405020304"/>
                <a:hlinkClick r:id="rId6"/>
              </a:rPr>
              <a:t>o</a:t>
            </a:r>
            <a:r>
              <a:rPr sz="1850" u="sng" spc="-125" dirty="0">
                <a:solidFill>
                  <a:srgbClr val="CC9900"/>
                </a:solidFill>
                <a:uFill>
                  <a:solidFill>
                    <a:srgbClr val="CC9900"/>
                  </a:solidFill>
                </a:uFill>
                <a:latin typeface="Times New Roman" panose="02020603050405020304"/>
                <a:cs typeface="Times New Roman" panose="02020603050405020304"/>
                <a:hlinkClick r:id="rId6"/>
              </a:rPr>
              <a:t>k</a:t>
            </a:r>
            <a:r>
              <a:rPr sz="1850" u="sng" spc="-105" dirty="0">
                <a:solidFill>
                  <a:srgbClr val="CC9900"/>
                </a:solidFill>
                <a:uFill>
                  <a:solidFill>
                    <a:srgbClr val="CC9900"/>
                  </a:solidFill>
                </a:uFill>
                <a:latin typeface="Times New Roman" panose="02020603050405020304"/>
                <a:cs typeface="Times New Roman" panose="02020603050405020304"/>
                <a:hlinkClick r:id="rId6"/>
              </a:rPr>
              <a:t>l</a:t>
            </a:r>
            <a:r>
              <a:rPr sz="1850" u="sng" spc="-140" dirty="0">
                <a:solidFill>
                  <a:srgbClr val="CC9900"/>
                </a:solidFill>
                <a:uFill>
                  <a:solidFill>
                    <a:srgbClr val="CC9900"/>
                  </a:solidFill>
                </a:uFill>
                <a:latin typeface="Times New Roman" panose="02020603050405020304"/>
                <a:cs typeface="Times New Roman" panose="02020603050405020304"/>
                <a:hlinkClick r:id="rId6"/>
              </a:rPr>
              <a:t>y</a:t>
            </a:r>
            <a:r>
              <a:rPr sz="1850" u="sng" spc="-85" dirty="0">
                <a:solidFill>
                  <a:srgbClr val="CC9900"/>
                </a:solidFill>
                <a:uFill>
                  <a:solidFill>
                    <a:srgbClr val="CC9900"/>
                  </a:solidFill>
                </a:uFill>
                <a:latin typeface="Times New Roman" panose="02020603050405020304"/>
                <a:cs typeface="Times New Roman" panose="02020603050405020304"/>
                <a:hlinkClick r:id="rId6"/>
              </a:rPr>
              <a:t>n</a:t>
            </a:r>
            <a:r>
              <a:rPr sz="1850" u="sng" spc="95" dirty="0">
                <a:solidFill>
                  <a:srgbClr val="CC9900"/>
                </a:solidFill>
                <a:uFill>
                  <a:solidFill>
                    <a:srgbClr val="CC9900"/>
                  </a:solidFill>
                </a:uFill>
                <a:latin typeface="Times New Roman" panose="02020603050405020304"/>
                <a:cs typeface="Times New Roman" panose="02020603050405020304"/>
                <a:hlinkClick r:id="rId6"/>
              </a:rPr>
              <a:t>.</a:t>
            </a:r>
            <a:r>
              <a:rPr sz="1850" u="sng" spc="-114" dirty="0">
                <a:solidFill>
                  <a:srgbClr val="CC9900"/>
                </a:solidFill>
                <a:uFill>
                  <a:solidFill>
                    <a:srgbClr val="CC9900"/>
                  </a:solidFill>
                </a:uFill>
                <a:latin typeface="Times New Roman" panose="02020603050405020304"/>
                <a:cs typeface="Times New Roman" panose="02020603050405020304"/>
                <a:hlinkClick r:id="rId6"/>
              </a:rPr>
              <a:t>c</a:t>
            </a:r>
            <a:r>
              <a:rPr sz="1850" u="sng" spc="-70" dirty="0">
                <a:solidFill>
                  <a:srgbClr val="CC9900"/>
                </a:solidFill>
                <a:uFill>
                  <a:solidFill>
                    <a:srgbClr val="CC9900"/>
                  </a:solidFill>
                </a:uFill>
                <a:latin typeface="Times New Roman" panose="02020603050405020304"/>
                <a:cs typeface="Times New Roman" panose="02020603050405020304"/>
                <a:hlinkClick r:id="rId6"/>
              </a:rPr>
              <a:t>u</a:t>
            </a:r>
            <a:r>
              <a:rPr sz="1850" u="sng" spc="-125" dirty="0">
                <a:solidFill>
                  <a:srgbClr val="CC9900"/>
                </a:solidFill>
                <a:uFill>
                  <a:solidFill>
                    <a:srgbClr val="CC9900"/>
                  </a:solidFill>
                </a:uFill>
                <a:latin typeface="Times New Roman" panose="02020603050405020304"/>
                <a:cs typeface="Times New Roman" panose="02020603050405020304"/>
                <a:hlinkClick r:id="rId6"/>
              </a:rPr>
              <a:t>n</a:t>
            </a:r>
            <a:r>
              <a:rPr sz="1850" u="sng" spc="-330" dirty="0">
                <a:solidFill>
                  <a:srgbClr val="CC9900"/>
                </a:solidFill>
                <a:uFill>
                  <a:solidFill>
                    <a:srgbClr val="CC9900"/>
                  </a:solidFill>
                </a:uFill>
                <a:latin typeface="Times New Roman" panose="02020603050405020304"/>
                <a:cs typeface="Times New Roman" panose="02020603050405020304"/>
                <a:hlinkClick r:id="rId6"/>
              </a:rPr>
              <a:t>y</a:t>
            </a:r>
            <a:r>
              <a:rPr sz="1850" u="sng" spc="75" dirty="0">
                <a:solidFill>
                  <a:srgbClr val="CC9900"/>
                </a:solidFill>
                <a:uFill>
                  <a:solidFill>
                    <a:srgbClr val="CC9900"/>
                  </a:solidFill>
                </a:uFill>
                <a:latin typeface="Times New Roman" panose="02020603050405020304"/>
                <a:cs typeface="Times New Roman" panose="02020603050405020304"/>
                <a:hlinkClick r:id="rId6"/>
              </a:rPr>
              <a:t>.</a:t>
            </a:r>
            <a:r>
              <a:rPr sz="1850" u="sng" spc="-80" dirty="0">
                <a:solidFill>
                  <a:srgbClr val="CC9900"/>
                </a:solidFill>
                <a:uFill>
                  <a:solidFill>
                    <a:srgbClr val="CC9900"/>
                  </a:solidFill>
                </a:uFill>
                <a:latin typeface="Times New Roman" panose="02020603050405020304"/>
                <a:cs typeface="Times New Roman" panose="02020603050405020304"/>
                <a:hlinkClick r:id="rId6"/>
              </a:rPr>
              <a:t>e</a:t>
            </a:r>
            <a:r>
              <a:rPr sz="1850" u="sng" spc="-70" dirty="0">
                <a:solidFill>
                  <a:srgbClr val="CC9900"/>
                </a:solidFill>
                <a:uFill>
                  <a:solidFill>
                    <a:srgbClr val="CC9900"/>
                  </a:solidFill>
                </a:uFill>
                <a:latin typeface="Times New Roman" panose="02020603050405020304"/>
                <a:cs typeface="Times New Roman" panose="02020603050405020304"/>
                <a:hlinkClick r:id="rId6"/>
              </a:rPr>
              <a:t>d</a:t>
            </a:r>
            <a:r>
              <a:rPr sz="1850" u="sng" spc="-85" dirty="0">
                <a:solidFill>
                  <a:srgbClr val="CC9900"/>
                </a:solidFill>
                <a:uFill>
                  <a:solidFill>
                    <a:srgbClr val="CC9900"/>
                  </a:solidFill>
                </a:uFill>
                <a:latin typeface="Times New Roman" panose="02020603050405020304"/>
                <a:cs typeface="Times New Roman" panose="02020603050405020304"/>
                <a:hlinkClick r:id="rId6"/>
              </a:rPr>
              <a:t>u</a:t>
            </a:r>
            <a:r>
              <a:rPr sz="1850" u="sng" spc="420" dirty="0">
                <a:solidFill>
                  <a:srgbClr val="CC9900"/>
                </a:solidFill>
                <a:uFill>
                  <a:solidFill>
                    <a:srgbClr val="CC9900"/>
                  </a:solidFill>
                </a:uFill>
                <a:latin typeface="Times New Roman" panose="02020603050405020304"/>
                <a:cs typeface="Times New Roman" panose="02020603050405020304"/>
                <a:hlinkClick r:id="rId6"/>
              </a:rPr>
              <a:t>/</a:t>
            </a:r>
            <a:r>
              <a:rPr sz="1850" u="sng" spc="250" dirty="0">
                <a:solidFill>
                  <a:srgbClr val="CC9900"/>
                </a:solidFill>
                <a:uFill>
                  <a:solidFill>
                    <a:srgbClr val="CC9900"/>
                  </a:solidFill>
                </a:uFill>
                <a:latin typeface="Times New Roman" panose="02020603050405020304"/>
                <a:cs typeface="Times New Roman" panose="02020603050405020304"/>
                <a:hlinkClick r:id="rId6"/>
              </a:rPr>
              <a:t>~</a:t>
            </a:r>
            <a:r>
              <a:rPr sz="1850" u="sng" spc="-90" dirty="0">
                <a:solidFill>
                  <a:srgbClr val="CC9900"/>
                </a:solidFill>
                <a:uFill>
                  <a:solidFill>
                    <a:srgbClr val="CC9900"/>
                  </a:solidFill>
                </a:uFill>
                <a:latin typeface="Times New Roman" panose="02020603050405020304"/>
                <a:cs typeface="Times New Roman" panose="02020603050405020304"/>
                <a:hlinkClick r:id="rId6"/>
              </a:rPr>
              <a:t>j</a:t>
            </a:r>
            <a:r>
              <a:rPr sz="1850" u="sng" spc="-70" dirty="0">
                <a:solidFill>
                  <a:srgbClr val="CC9900"/>
                </a:solidFill>
                <a:uFill>
                  <a:solidFill>
                    <a:srgbClr val="CC9900"/>
                  </a:solidFill>
                </a:uFill>
                <a:latin typeface="Times New Roman" panose="02020603050405020304"/>
                <a:cs typeface="Times New Roman" panose="02020603050405020304"/>
                <a:hlinkClick r:id="rId6"/>
              </a:rPr>
              <a:t>n</a:t>
            </a:r>
            <a:r>
              <a:rPr sz="1850" u="sng" spc="-90" dirty="0">
                <a:solidFill>
                  <a:srgbClr val="CC9900"/>
                </a:solidFill>
                <a:uFill>
                  <a:solidFill>
                    <a:srgbClr val="CC9900"/>
                  </a:solidFill>
                </a:uFill>
                <a:latin typeface="Times New Roman" panose="02020603050405020304"/>
                <a:cs typeface="Times New Roman" panose="02020603050405020304"/>
                <a:hlinkClick r:id="rId6"/>
              </a:rPr>
              <a:t>i</a:t>
            </a:r>
            <a:r>
              <a:rPr sz="1850" u="sng" spc="-85" dirty="0">
                <a:solidFill>
                  <a:srgbClr val="CC9900"/>
                </a:solidFill>
                <a:uFill>
                  <a:solidFill>
                    <a:srgbClr val="CC9900"/>
                  </a:solidFill>
                </a:uFill>
                <a:latin typeface="Times New Roman" panose="02020603050405020304"/>
                <a:cs typeface="Times New Roman" panose="02020603050405020304"/>
                <a:hlinkClick r:id="rId6"/>
              </a:rPr>
              <a:t>u</a:t>
            </a:r>
            <a:r>
              <a:rPr sz="1850" u="sng" spc="420" dirty="0">
                <a:solidFill>
                  <a:srgbClr val="CC9900"/>
                </a:solidFill>
                <a:uFill>
                  <a:solidFill>
                    <a:srgbClr val="CC9900"/>
                  </a:solidFill>
                </a:uFill>
                <a:latin typeface="Times New Roman" panose="02020603050405020304"/>
                <a:cs typeface="Times New Roman" panose="02020603050405020304"/>
                <a:hlinkClick r:id="rId6"/>
              </a:rPr>
              <a:t>/</a:t>
            </a:r>
            <a:r>
              <a:rPr sz="1850" u="sng" spc="45" dirty="0">
                <a:solidFill>
                  <a:srgbClr val="CC9900"/>
                </a:solidFill>
                <a:uFill>
                  <a:solidFill>
                    <a:srgbClr val="CC9900"/>
                  </a:solidFill>
                </a:uFill>
                <a:latin typeface="Times New Roman" panose="02020603050405020304"/>
                <a:cs typeface="Times New Roman" panose="02020603050405020304"/>
                <a:hlinkClick r:id="rId6"/>
              </a:rPr>
              <a:t>t</a:t>
            </a:r>
            <a:r>
              <a:rPr sz="1850" u="sng" spc="-80" dirty="0">
                <a:solidFill>
                  <a:srgbClr val="CC9900"/>
                </a:solidFill>
                <a:uFill>
                  <a:solidFill>
                    <a:srgbClr val="CC9900"/>
                  </a:solidFill>
                </a:uFill>
                <a:latin typeface="Times New Roman" panose="02020603050405020304"/>
                <a:cs typeface="Times New Roman" panose="02020603050405020304"/>
                <a:hlinkClick r:id="rId6"/>
              </a:rPr>
              <a:t>e</a:t>
            </a:r>
            <a:r>
              <a:rPr sz="1850" u="sng" spc="-135" dirty="0">
                <a:solidFill>
                  <a:srgbClr val="CC9900"/>
                </a:solidFill>
                <a:uFill>
                  <a:solidFill>
                    <a:srgbClr val="CC9900"/>
                  </a:solidFill>
                </a:uFill>
                <a:latin typeface="Times New Roman" panose="02020603050405020304"/>
                <a:cs typeface="Times New Roman" panose="02020603050405020304"/>
                <a:hlinkClick r:id="rId6"/>
              </a:rPr>
              <a:t>a</a:t>
            </a:r>
            <a:r>
              <a:rPr sz="1850" u="sng" spc="-80" dirty="0">
                <a:solidFill>
                  <a:srgbClr val="CC9900"/>
                </a:solidFill>
                <a:uFill>
                  <a:solidFill>
                    <a:srgbClr val="CC9900"/>
                  </a:solidFill>
                </a:uFill>
                <a:latin typeface="Times New Roman" panose="02020603050405020304"/>
                <a:cs typeface="Times New Roman" panose="02020603050405020304"/>
                <a:hlinkClick r:id="rId6"/>
              </a:rPr>
              <a:t>c</a:t>
            </a:r>
            <a:r>
              <a:rPr sz="1850" u="sng" spc="-110" dirty="0">
                <a:solidFill>
                  <a:srgbClr val="CC9900"/>
                </a:solidFill>
                <a:uFill>
                  <a:solidFill>
                    <a:srgbClr val="CC9900"/>
                  </a:solidFill>
                </a:uFill>
                <a:latin typeface="Times New Roman" panose="02020603050405020304"/>
                <a:cs typeface="Times New Roman" panose="02020603050405020304"/>
                <a:hlinkClick r:id="rId6"/>
              </a:rPr>
              <a:t>h</a:t>
            </a:r>
            <a:r>
              <a:rPr sz="1850" u="sng" spc="-90" dirty="0">
                <a:solidFill>
                  <a:srgbClr val="CC9900"/>
                </a:solidFill>
                <a:uFill>
                  <a:solidFill>
                    <a:srgbClr val="CC9900"/>
                  </a:solidFill>
                </a:uFill>
                <a:latin typeface="Times New Roman" panose="02020603050405020304"/>
                <a:cs typeface="Times New Roman" panose="02020603050405020304"/>
                <a:hlinkClick r:id="rId6"/>
              </a:rPr>
              <a:t>i</a:t>
            </a:r>
            <a:r>
              <a:rPr sz="1850" u="sng" spc="-85" dirty="0">
                <a:solidFill>
                  <a:srgbClr val="CC9900"/>
                </a:solidFill>
                <a:uFill>
                  <a:solidFill>
                    <a:srgbClr val="CC9900"/>
                  </a:solidFill>
                </a:uFill>
                <a:latin typeface="Times New Roman" panose="02020603050405020304"/>
                <a:cs typeface="Times New Roman" panose="02020603050405020304"/>
                <a:hlinkClick r:id="rId6"/>
              </a:rPr>
              <a:t>n</a:t>
            </a:r>
            <a:r>
              <a:rPr sz="1850" u="sng" spc="-140" dirty="0">
                <a:solidFill>
                  <a:srgbClr val="CC9900"/>
                </a:solidFill>
                <a:uFill>
                  <a:solidFill>
                    <a:srgbClr val="CC9900"/>
                  </a:solidFill>
                </a:uFill>
                <a:latin typeface="Times New Roman" panose="02020603050405020304"/>
                <a:cs typeface="Times New Roman" panose="02020603050405020304"/>
                <a:hlinkClick r:id="rId6"/>
              </a:rPr>
              <a:t>g</a:t>
            </a:r>
            <a:r>
              <a:rPr sz="1850" u="sng" spc="420" dirty="0">
                <a:solidFill>
                  <a:srgbClr val="CC9900"/>
                </a:solidFill>
                <a:uFill>
                  <a:solidFill>
                    <a:srgbClr val="CC9900"/>
                  </a:solidFill>
                </a:uFill>
                <a:latin typeface="Times New Roman" panose="02020603050405020304"/>
                <a:cs typeface="Times New Roman" panose="02020603050405020304"/>
                <a:hlinkClick r:id="rId6"/>
              </a:rPr>
              <a:t>/</a:t>
            </a:r>
            <a:r>
              <a:rPr sz="1850" u="sng" spc="-114" dirty="0">
                <a:solidFill>
                  <a:srgbClr val="CC9900"/>
                </a:solidFill>
                <a:uFill>
                  <a:solidFill>
                    <a:srgbClr val="CC9900"/>
                  </a:solidFill>
                </a:uFill>
                <a:latin typeface="Times New Roman" panose="02020603050405020304"/>
                <a:cs typeface="Times New Roman" panose="02020603050405020304"/>
                <a:hlinkClick r:id="rId6"/>
              </a:rPr>
              <a:t>c</a:t>
            </a:r>
            <a:r>
              <a:rPr sz="1850" u="sng" spc="-125" dirty="0">
                <a:solidFill>
                  <a:srgbClr val="CC9900"/>
                </a:solidFill>
                <a:uFill>
                  <a:solidFill>
                    <a:srgbClr val="CC9900"/>
                  </a:solidFill>
                </a:uFill>
                <a:latin typeface="Times New Roman" panose="02020603050405020304"/>
                <a:cs typeface="Times New Roman" panose="02020603050405020304"/>
                <a:hlinkClick r:id="rId6"/>
              </a:rPr>
              <a:t>s</a:t>
            </a:r>
            <a:r>
              <a:rPr sz="1850" u="sng" spc="-114" dirty="0">
                <a:solidFill>
                  <a:srgbClr val="CC9900"/>
                </a:solidFill>
                <a:uFill>
                  <a:solidFill>
                    <a:srgbClr val="CC9900"/>
                  </a:solidFill>
                </a:uFill>
                <a:latin typeface="Times New Roman" panose="02020603050405020304"/>
                <a:cs typeface="Times New Roman" panose="02020603050405020304"/>
                <a:hlinkClick r:id="rId6"/>
              </a:rPr>
              <a:t>c</a:t>
            </a:r>
            <a:r>
              <a:rPr sz="1850" u="sng" spc="-70" dirty="0">
                <a:solidFill>
                  <a:srgbClr val="CC9900"/>
                </a:solidFill>
                <a:uFill>
                  <a:solidFill>
                    <a:srgbClr val="CC9900"/>
                  </a:solidFill>
                </a:uFill>
                <a:latin typeface="Times New Roman" panose="02020603050405020304"/>
                <a:cs typeface="Times New Roman" panose="02020603050405020304"/>
                <a:hlinkClick r:id="rId6"/>
              </a:rPr>
              <a:t>3</a:t>
            </a:r>
            <a:r>
              <a:rPr sz="1850" u="sng" spc="-85" dirty="0">
                <a:solidFill>
                  <a:srgbClr val="CC9900"/>
                </a:solidFill>
                <a:uFill>
                  <a:solidFill>
                    <a:srgbClr val="CC9900"/>
                  </a:solidFill>
                </a:uFill>
                <a:latin typeface="Times New Roman" panose="02020603050405020304"/>
                <a:cs typeface="Times New Roman" panose="02020603050405020304"/>
                <a:hlinkClick r:id="rId6"/>
              </a:rPr>
              <a:t>3</a:t>
            </a:r>
            <a:r>
              <a:rPr sz="1850" u="sng" spc="-70" dirty="0">
                <a:solidFill>
                  <a:srgbClr val="CC9900"/>
                </a:solidFill>
                <a:uFill>
                  <a:solidFill>
                    <a:srgbClr val="CC9900"/>
                  </a:solidFill>
                </a:uFill>
                <a:latin typeface="Times New Roman" panose="02020603050405020304"/>
                <a:cs typeface="Times New Roman" panose="02020603050405020304"/>
                <a:hlinkClick r:id="rId6"/>
              </a:rPr>
              <a:t>2</a:t>
            </a:r>
            <a:r>
              <a:rPr sz="1850" u="sng" spc="-85" dirty="0">
                <a:solidFill>
                  <a:srgbClr val="CC9900"/>
                </a:solidFill>
                <a:uFill>
                  <a:solidFill>
                    <a:srgbClr val="CC9900"/>
                  </a:solidFill>
                </a:uFill>
                <a:latin typeface="Times New Roman" panose="02020603050405020304"/>
                <a:cs typeface="Times New Roman" panose="02020603050405020304"/>
                <a:hlinkClick r:id="rId6"/>
              </a:rPr>
              <a:t>0</a:t>
            </a:r>
            <a:r>
              <a:rPr sz="1850" u="sng" spc="-70" dirty="0">
                <a:solidFill>
                  <a:srgbClr val="CC9900"/>
                </a:solidFill>
                <a:uFill>
                  <a:solidFill>
                    <a:srgbClr val="CC9900"/>
                  </a:solidFill>
                </a:uFill>
                <a:latin typeface="Times New Roman" panose="02020603050405020304"/>
                <a:cs typeface="Times New Roman" panose="02020603050405020304"/>
                <a:hlinkClick r:id="rId6"/>
              </a:rPr>
              <a:t>0</a:t>
            </a:r>
            <a:r>
              <a:rPr sz="1850" u="sng" spc="420" dirty="0">
                <a:solidFill>
                  <a:srgbClr val="CC9900"/>
                </a:solidFill>
                <a:uFill>
                  <a:solidFill>
                    <a:srgbClr val="CC9900"/>
                  </a:solidFill>
                </a:uFill>
                <a:latin typeface="Times New Roman" panose="02020603050405020304"/>
                <a:cs typeface="Times New Roman" panose="02020603050405020304"/>
                <a:hlinkClick r:id="rId6"/>
              </a:rPr>
              <a:t>/</a:t>
            </a:r>
            <a:r>
              <a:rPr sz="1850" u="sng" spc="-130" dirty="0">
                <a:solidFill>
                  <a:srgbClr val="CC9900"/>
                </a:solidFill>
                <a:uFill>
                  <a:solidFill>
                    <a:srgbClr val="CC9900"/>
                  </a:solidFill>
                </a:uFill>
                <a:latin typeface="Times New Roman" panose="02020603050405020304"/>
                <a:cs typeface="Times New Roman" panose="02020603050405020304"/>
                <a:hlinkClick r:id="rId6"/>
              </a:rPr>
              <a:t>f</a:t>
            </a:r>
            <a:r>
              <a:rPr sz="1850" u="sng" spc="-90" dirty="0">
                <a:solidFill>
                  <a:srgbClr val="CC9900"/>
                </a:solidFill>
                <a:uFill>
                  <a:solidFill>
                    <a:srgbClr val="CC9900"/>
                  </a:solidFill>
                </a:uFill>
                <a:latin typeface="Times New Roman" panose="02020603050405020304"/>
                <a:cs typeface="Times New Roman" panose="02020603050405020304"/>
                <a:hlinkClick r:id="rId6"/>
              </a:rPr>
              <a:t>i</a:t>
            </a:r>
            <a:r>
              <a:rPr sz="1850" u="sng" spc="-70" dirty="0">
                <a:solidFill>
                  <a:srgbClr val="CC9900"/>
                </a:solidFill>
                <a:uFill>
                  <a:solidFill>
                    <a:srgbClr val="CC9900"/>
                  </a:solidFill>
                </a:uFill>
                <a:latin typeface="Times New Roman" panose="02020603050405020304"/>
                <a:cs typeface="Times New Roman" panose="02020603050405020304"/>
                <a:hlinkClick r:id="rId6"/>
              </a:rPr>
              <a:t>l</a:t>
            </a:r>
            <a:r>
              <a:rPr sz="1850" u="sng" spc="-80" dirty="0">
                <a:solidFill>
                  <a:srgbClr val="CC9900"/>
                </a:solidFill>
                <a:uFill>
                  <a:solidFill>
                    <a:srgbClr val="CC9900"/>
                  </a:solidFill>
                </a:uFill>
                <a:latin typeface="Times New Roman" panose="02020603050405020304"/>
                <a:cs typeface="Times New Roman" panose="02020603050405020304"/>
                <a:hlinkClick r:id="rId6"/>
              </a:rPr>
              <a:t>e</a:t>
            </a:r>
            <a:r>
              <a:rPr sz="1850" u="sng" spc="-125" dirty="0">
                <a:solidFill>
                  <a:srgbClr val="CC9900"/>
                </a:solidFill>
                <a:uFill>
                  <a:solidFill>
                    <a:srgbClr val="CC9900"/>
                  </a:solidFill>
                </a:uFill>
                <a:latin typeface="Times New Roman" panose="02020603050405020304"/>
                <a:cs typeface="Times New Roman" panose="02020603050405020304"/>
                <a:hlinkClick r:id="rId6"/>
              </a:rPr>
              <a:t>s</a:t>
            </a:r>
            <a:r>
              <a:rPr sz="1850" u="sng" spc="420" dirty="0">
                <a:solidFill>
                  <a:srgbClr val="CC9900"/>
                </a:solidFill>
                <a:uFill>
                  <a:solidFill>
                    <a:srgbClr val="CC9900"/>
                  </a:solidFill>
                </a:uFill>
                <a:latin typeface="Times New Roman" panose="02020603050405020304"/>
                <a:cs typeface="Times New Roman" panose="02020603050405020304"/>
                <a:hlinkClick r:id="rId6"/>
              </a:rPr>
              <a:t>/</a:t>
            </a:r>
            <a:r>
              <a:rPr sz="1850" u="sng" spc="-85" dirty="0">
                <a:solidFill>
                  <a:srgbClr val="CC9900"/>
                </a:solidFill>
                <a:uFill>
                  <a:solidFill>
                    <a:srgbClr val="CC9900"/>
                  </a:solidFill>
                </a:uFill>
                <a:latin typeface="Times New Roman" panose="02020603050405020304"/>
                <a:cs typeface="Times New Roman" panose="02020603050405020304"/>
                <a:hlinkClick r:id="rId6"/>
              </a:rPr>
              <a:t>0</a:t>
            </a:r>
            <a:r>
              <a:rPr sz="1850" u="sng" spc="-70" dirty="0">
                <a:solidFill>
                  <a:srgbClr val="CC9900"/>
                </a:solidFill>
                <a:uFill>
                  <a:solidFill>
                    <a:srgbClr val="CC9900"/>
                  </a:solidFill>
                </a:uFill>
                <a:latin typeface="Times New Roman" panose="02020603050405020304"/>
                <a:cs typeface="Times New Roman" panose="02020603050405020304"/>
                <a:hlinkClick r:id="rId6"/>
              </a:rPr>
              <a:t>9</a:t>
            </a:r>
            <a:r>
              <a:rPr sz="1850" u="sng" spc="-85" dirty="0">
                <a:solidFill>
                  <a:srgbClr val="CC9900"/>
                </a:solidFill>
                <a:uFill>
                  <a:solidFill>
                    <a:srgbClr val="CC9900"/>
                  </a:solidFill>
                </a:uFill>
                <a:latin typeface="Times New Roman" panose="02020603050405020304"/>
                <a:cs typeface="Times New Roman" panose="02020603050405020304"/>
                <a:hlinkClick r:id="rId6"/>
              </a:rPr>
              <a:t>1</a:t>
            </a:r>
            <a:r>
              <a:rPr sz="1850" u="sng" spc="-70" dirty="0">
                <a:solidFill>
                  <a:srgbClr val="CC9900"/>
                </a:solidFill>
                <a:uFill>
                  <a:solidFill>
                    <a:srgbClr val="CC9900"/>
                  </a:solidFill>
                </a:uFill>
                <a:latin typeface="Times New Roman" panose="02020603050405020304"/>
                <a:cs typeface="Times New Roman" panose="02020603050405020304"/>
                <a:hlinkClick r:id="rId6"/>
              </a:rPr>
              <a:t>0</a:t>
            </a:r>
            <a:r>
              <a:rPr sz="1850" u="sng" spc="-30" dirty="0">
                <a:solidFill>
                  <a:srgbClr val="CC9900"/>
                </a:solidFill>
                <a:uFill>
                  <a:solidFill>
                    <a:srgbClr val="CC9900"/>
                  </a:solidFill>
                </a:uFill>
                <a:latin typeface="Times New Roman" panose="02020603050405020304"/>
                <a:cs typeface="Times New Roman" panose="02020603050405020304"/>
                <a:hlinkClick r:id="rId6"/>
              </a:rPr>
              <a:t>- </a:t>
            </a:r>
            <a:r>
              <a:rPr sz="1850" spc="-25" dirty="0">
                <a:solidFill>
                  <a:srgbClr val="CC99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50" u="sng" spc="-70" dirty="0">
                <a:solidFill>
                  <a:srgbClr val="CC9900"/>
                </a:solidFill>
                <a:uFill>
                  <a:solidFill>
                    <a:srgbClr val="CC9900"/>
                  </a:solidFill>
                </a:uFill>
                <a:latin typeface="Times New Roman" panose="02020603050405020304"/>
                <a:cs typeface="Times New Roman" panose="02020603050405020304"/>
              </a:rPr>
              <a:t>ComputerSystemOverview02.pdf</a:t>
            </a:r>
            <a:endParaRPr sz="1850">
              <a:latin typeface="Times New Roman" panose="02020603050405020304"/>
              <a:cs typeface="Times New Roman" panose="02020603050405020304"/>
            </a:endParaRPr>
          </a:p>
          <a:p>
            <a:pPr marL="312420" indent="-300355">
              <a:lnSpc>
                <a:spcPct val="100000"/>
              </a:lnSpc>
              <a:spcBef>
                <a:spcPts val="420"/>
              </a:spcBef>
              <a:buClr>
                <a:srgbClr val="D34816"/>
              </a:buClr>
              <a:buSzPct val="84000"/>
              <a:buFont typeface="Webdings" panose="05030102010509060703"/>
              <a:buChar char=""/>
              <a:tabLst>
                <a:tab pos="312420" algn="l"/>
                <a:tab pos="313055" algn="l"/>
              </a:tabLst>
            </a:pPr>
            <a:r>
              <a:rPr sz="1850" u="sng" spc="-30" dirty="0">
                <a:solidFill>
                  <a:srgbClr val="CC9900"/>
                </a:solidFill>
                <a:uFill>
                  <a:solidFill>
                    <a:srgbClr val="CC9900"/>
                  </a:solidFill>
                </a:uFill>
                <a:latin typeface="Times New Roman" panose="02020603050405020304"/>
                <a:cs typeface="Times New Roman" panose="02020603050405020304"/>
                <a:hlinkClick r:id="rId7"/>
              </a:rPr>
              <a:t>http://siber.cankaya.edu.tr/OperatingSystems/ceng328/node87.html</a:t>
            </a:r>
            <a:endParaRPr sz="1850">
              <a:latin typeface="Times New Roman" panose="02020603050405020304"/>
              <a:cs typeface="Times New Roman" panose="02020603050405020304"/>
            </a:endParaRPr>
          </a:p>
          <a:p>
            <a:pPr marL="312420" indent="-300355">
              <a:lnSpc>
                <a:spcPct val="100000"/>
              </a:lnSpc>
              <a:spcBef>
                <a:spcPts val="455"/>
              </a:spcBef>
              <a:buClr>
                <a:srgbClr val="D34816"/>
              </a:buClr>
              <a:buSzPct val="84000"/>
              <a:buFont typeface="Webdings" panose="05030102010509060703"/>
              <a:buChar char=""/>
              <a:tabLst>
                <a:tab pos="312420" algn="l"/>
                <a:tab pos="313055" algn="l"/>
              </a:tabLst>
            </a:pPr>
            <a:r>
              <a:rPr sz="1850" u="sng" spc="-25" dirty="0">
                <a:solidFill>
                  <a:srgbClr val="CC9900"/>
                </a:solidFill>
                <a:uFill>
                  <a:solidFill>
                    <a:srgbClr val="CC9900"/>
                  </a:solidFill>
                </a:uFill>
                <a:latin typeface="Times New Roman" panose="02020603050405020304"/>
                <a:cs typeface="Times New Roman" panose="02020603050405020304"/>
                <a:hlinkClick r:id="rId8"/>
              </a:rPr>
              <a:t>http://www.personal.kent.edu/~rmuhamma/OpSystems/Myos/processControl.htm</a:t>
            </a:r>
            <a:endParaRPr sz="1850">
              <a:latin typeface="Times New Roman" panose="02020603050405020304"/>
              <a:cs typeface="Times New Roman" panose="02020603050405020304"/>
            </a:endParaRPr>
          </a:p>
          <a:p>
            <a:pPr marL="312420" indent="-300355">
              <a:lnSpc>
                <a:spcPct val="100000"/>
              </a:lnSpc>
              <a:spcBef>
                <a:spcPts val="470"/>
              </a:spcBef>
              <a:buClr>
                <a:srgbClr val="D34816"/>
              </a:buClr>
              <a:buSzPct val="84000"/>
              <a:buFont typeface="Webdings" panose="05030102010509060703"/>
              <a:buChar char=""/>
              <a:tabLst>
                <a:tab pos="312420" algn="l"/>
                <a:tab pos="313055" algn="l"/>
              </a:tabLst>
            </a:pPr>
            <a:r>
              <a:rPr sz="1850" u="sng" spc="-35" dirty="0">
                <a:solidFill>
                  <a:srgbClr val="CC9900"/>
                </a:solidFill>
                <a:uFill>
                  <a:solidFill>
                    <a:srgbClr val="CC9900"/>
                  </a:solidFill>
                </a:uFill>
                <a:latin typeface="Times New Roman" panose="02020603050405020304"/>
                <a:cs typeface="Times New Roman" panose="02020603050405020304"/>
                <a:hlinkClick r:id="rId9"/>
              </a:rPr>
              <a:t>http://www.tutorialspoint.com/operating_system/os_processes.htm</a:t>
            </a:r>
            <a:endParaRPr sz="1850">
              <a:latin typeface="Times New Roman" panose="02020603050405020304"/>
              <a:cs typeface="Times New Roman" panose="02020603050405020304"/>
            </a:endParaRPr>
          </a:p>
          <a:p>
            <a:pPr marL="312420" indent="-300355">
              <a:lnSpc>
                <a:spcPct val="100000"/>
              </a:lnSpc>
              <a:spcBef>
                <a:spcPts val="455"/>
              </a:spcBef>
              <a:buClr>
                <a:srgbClr val="D34816"/>
              </a:buClr>
              <a:buSzPct val="84000"/>
              <a:buFont typeface="Webdings" panose="05030102010509060703"/>
              <a:buChar char=""/>
              <a:tabLst>
                <a:tab pos="312420" algn="l"/>
                <a:tab pos="313055" algn="l"/>
              </a:tabLst>
            </a:pPr>
            <a:r>
              <a:rPr sz="1850" u="sng" spc="-30" dirty="0">
                <a:solidFill>
                  <a:srgbClr val="CC9900"/>
                </a:solidFill>
                <a:uFill>
                  <a:solidFill>
                    <a:srgbClr val="CC9900"/>
                  </a:solidFill>
                </a:uFill>
                <a:latin typeface="Times New Roman" panose="02020603050405020304"/>
                <a:cs typeface="Times New Roman" panose="02020603050405020304"/>
                <a:hlinkClick r:id="rId10"/>
              </a:rPr>
              <a:t>http://wiki.answers.com/Q/Explain_process_control_block</a:t>
            </a:r>
            <a:endParaRPr sz="1850">
              <a:latin typeface="Times New Roman" panose="02020603050405020304"/>
              <a:cs typeface="Times New Roman" panose="02020603050405020304"/>
            </a:endParaRPr>
          </a:p>
          <a:p>
            <a:pPr marL="312420" indent="-300355">
              <a:lnSpc>
                <a:spcPct val="100000"/>
              </a:lnSpc>
              <a:spcBef>
                <a:spcPts val="455"/>
              </a:spcBef>
              <a:buClr>
                <a:srgbClr val="D34816"/>
              </a:buClr>
              <a:buSzPct val="84000"/>
              <a:buFont typeface="Webdings" panose="05030102010509060703"/>
              <a:buChar char=""/>
              <a:tabLst>
                <a:tab pos="312420" algn="l"/>
                <a:tab pos="313055" algn="l"/>
              </a:tabLst>
            </a:pPr>
            <a:r>
              <a:rPr sz="1850" u="sng" spc="-25" dirty="0">
                <a:solidFill>
                  <a:srgbClr val="CC9900"/>
                </a:solidFill>
                <a:uFill>
                  <a:solidFill>
                    <a:srgbClr val="CC9900"/>
                  </a:solidFill>
                </a:uFill>
                <a:latin typeface="Times New Roman" panose="02020603050405020304"/>
                <a:cs typeface="Times New Roman" panose="02020603050405020304"/>
              </a:rPr>
              <a:t>https://msdn.microsoft.com/en-us/library/windows/desktop/aa365683(v=vs.85).aspx</a:t>
            </a:r>
            <a:endParaRPr sz="185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14400" y="304800"/>
            <a:ext cx="8433435" cy="689610"/>
          </a:xfrm>
          <a:prstGeom prst="rect">
            <a:avLst/>
          </a:prstGeom>
        </p:spPr>
        <p:txBody>
          <a:bodyPr vert="horz" wrap="square" lIns="0" tIns="128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Computer-System</a:t>
            </a:r>
            <a:r>
              <a:rPr spc="-90" dirty="0"/>
              <a:t> </a:t>
            </a:r>
            <a:r>
              <a:rPr spc="-5" dirty="0"/>
              <a:t>Operation</a:t>
            </a:r>
            <a:endParaRPr spc="-5" dirty="0"/>
          </a:p>
        </p:txBody>
      </p:sp>
      <p:sp>
        <p:nvSpPr>
          <p:cNvPr id="7" name="object 7"/>
          <p:cNvSpPr txBox="1"/>
          <p:nvPr/>
        </p:nvSpPr>
        <p:spPr>
          <a:xfrm>
            <a:off x="304728" y="1447764"/>
            <a:ext cx="9127353" cy="4822825"/>
          </a:xfrm>
          <a:prstGeom prst="rect">
            <a:avLst/>
          </a:prstGeom>
        </p:spPr>
        <p:txBody>
          <a:bodyPr vert="horz" wrap="square" lIns="0" tIns="1354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5"/>
              </a:spcBef>
              <a:buFont typeface="Wingdings" panose="05000000000000000000"/>
              <a:buChar char=""/>
              <a:tabLst>
                <a:tab pos="354965" algn="l"/>
                <a:tab pos="355600" algn="l"/>
              </a:tabLst>
            </a:pPr>
            <a:r>
              <a:rPr sz="2030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I/O devices and the CPU can execute</a:t>
            </a:r>
            <a:r>
              <a:rPr sz="2030" spc="-90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030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concurrently</a:t>
            </a:r>
            <a:endParaRPr sz="2030">
              <a:latin typeface="Arial" panose="020B0604020202020204"/>
              <a:cs typeface="Arial" panose="020B0604020202020204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lr>
                <a:srgbClr val="3333CC"/>
              </a:buClr>
              <a:buFont typeface="Wingdings" panose="05000000000000000000"/>
              <a:buChar char=""/>
            </a:pPr>
            <a:endParaRPr sz="2945">
              <a:latin typeface="Arial" panose="020B0604020202020204"/>
              <a:cs typeface="Arial" panose="020B0604020202020204"/>
            </a:endParaRPr>
          </a:p>
          <a:p>
            <a:pPr marL="355600" indent="-342900">
              <a:lnSpc>
                <a:spcPct val="100000"/>
              </a:lnSpc>
              <a:buFont typeface="Wingdings" panose="05000000000000000000"/>
              <a:buChar char=""/>
              <a:tabLst>
                <a:tab pos="354965" algn="l"/>
                <a:tab pos="355600" algn="l"/>
              </a:tabLst>
            </a:pPr>
            <a:r>
              <a:rPr sz="2030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Each device controller is in charge of a particular device</a:t>
            </a:r>
            <a:r>
              <a:rPr sz="2030" spc="-114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030" spc="-5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type</a:t>
            </a:r>
            <a:endParaRPr sz="2030">
              <a:latin typeface="Arial" panose="020B0604020202020204"/>
              <a:cs typeface="Arial" panose="020B0604020202020204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lr>
                <a:srgbClr val="3333CC"/>
              </a:buClr>
              <a:buFont typeface="Wingdings" panose="05000000000000000000"/>
              <a:buChar char=""/>
            </a:pPr>
            <a:endParaRPr sz="2945">
              <a:latin typeface="Arial" panose="020B0604020202020204"/>
              <a:cs typeface="Arial" panose="020B0604020202020204"/>
            </a:endParaRPr>
          </a:p>
          <a:p>
            <a:pPr marL="355600" indent="-342900">
              <a:lnSpc>
                <a:spcPct val="100000"/>
              </a:lnSpc>
              <a:buFont typeface="Wingdings" panose="05000000000000000000"/>
              <a:buChar char=""/>
              <a:tabLst>
                <a:tab pos="354965" algn="l"/>
                <a:tab pos="355600" algn="l"/>
              </a:tabLst>
            </a:pPr>
            <a:r>
              <a:rPr sz="2030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Each device controller has a local</a:t>
            </a:r>
            <a:r>
              <a:rPr sz="2030" spc="-75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030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buffer</a:t>
            </a:r>
            <a:endParaRPr sz="2030">
              <a:latin typeface="Arial" panose="020B0604020202020204"/>
              <a:cs typeface="Arial" panose="020B0604020202020204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lr>
                <a:srgbClr val="3333CC"/>
              </a:buClr>
              <a:buFont typeface="Wingdings" panose="05000000000000000000"/>
              <a:buChar char=""/>
            </a:pPr>
            <a:endParaRPr sz="2945">
              <a:latin typeface="Arial" panose="020B0604020202020204"/>
              <a:cs typeface="Arial" panose="020B0604020202020204"/>
            </a:endParaRPr>
          </a:p>
          <a:p>
            <a:pPr marL="355600" indent="-342900">
              <a:lnSpc>
                <a:spcPct val="100000"/>
              </a:lnSpc>
              <a:spcBef>
                <a:spcPts val="5"/>
              </a:spcBef>
              <a:buFont typeface="Wingdings" panose="05000000000000000000"/>
              <a:buChar char=""/>
              <a:tabLst>
                <a:tab pos="354965" algn="l"/>
                <a:tab pos="355600" algn="l"/>
              </a:tabLst>
            </a:pPr>
            <a:r>
              <a:rPr sz="2030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CPU moves data from/to main memory to/from local</a:t>
            </a:r>
            <a:r>
              <a:rPr sz="2030" spc="-135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030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buffers</a:t>
            </a:r>
            <a:endParaRPr sz="2030">
              <a:latin typeface="Arial" panose="020B0604020202020204"/>
              <a:cs typeface="Arial" panose="020B0604020202020204"/>
            </a:endParaRPr>
          </a:p>
          <a:p>
            <a:pPr marL="756285" lvl="1" indent="-287020">
              <a:lnSpc>
                <a:spcPct val="100000"/>
              </a:lnSpc>
              <a:spcBef>
                <a:spcPts val="440"/>
              </a:spcBef>
              <a:buFont typeface="Wingdings" panose="05000000000000000000"/>
              <a:buChar char=""/>
              <a:tabLst>
                <a:tab pos="756920" algn="l"/>
              </a:tabLst>
            </a:pPr>
            <a:r>
              <a:rPr sz="1830" dirty="0">
                <a:latin typeface="Arial" panose="020B0604020202020204"/>
                <a:cs typeface="Arial" panose="020B0604020202020204"/>
              </a:rPr>
              <a:t>Cf) DMA </a:t>
            </a:r>
            <a:r>
              <a:rPr sz="1830" spc="-5" dirty="0">
                <a:latin typeface="Arial" panose="020B0604020202020204"/>
                <a:cs typeface="Arial" panose="020B0604020202020204"/>
              </a:rPr>
              <a:t>(Direct Memory</a:t>
            </a:r>
            <a:r>
              <a:rPr sz="1830" spc="5" dirty="0">
                <a:latin typeface="Arial" panose="020B0604020202020204"/>
                <a:cs typeface="Arial" panose="020B0604020202020204"/>
              </a:rPr>
              <a:t> </a:t>
            </a:r>
            <a:r>
              <a:rPr sz="1830" spc="-5" dirty="0">
                <a:latin typeface="Arial" panose="020B0604020202020204"/>
                <a:cs typeface="Arial" panose="020B0604020202020204"/>
              </a:rPr>
              <a:t>Access)</a:t>
            </a:r>
            <a:endParaRPr sz="1830">
              <a:latin typeface="Arial" panose="020B0604020202020204"/>
              <a:cs typeface="Arial" panose="020B0604020202020204"/>
            </a:endParaRPr>
          </a:p>
          <a:p>
            <a:pPr lvl="1">
              <a:lnSpc>
                <a:spcPct val="100000"/>
              </a:lnSpc>
              <a:spcBef>
                <a:spcPts val="20"/>
              </a:spcBef>
              <a:buFont typeface="Wingdings" panose="05000000000000000000"/>
              <a:buChar char=""/>
            </a:pPr>
            <a:endParaRPr sz="2945">
              <a:latin typeface="Arial" panose="020B0604020202020204"/>
              <a:cs typeface="Arial" panose="020B0604020202020204"/>
            </a:endParaRPr>
          </a:p>
          <a:p>
            <a:pPr marL="355600" indent="-342900">
              <a:lnSpc>
                <a:spcPct val="100000"/>
              </a:lnSpc>
              <a:buFont typeface="Wingdings" panose="05000000000000000000"/>
              <a:buChar char=""/>
              <a:tabLst>
                <a:tab pos="354965" algn="l"/>
                <a:tab pos="355600" algn="l"/>
              </a:tabLst>
            </a:pPr>
            <a:r>
              <a:rPr sz="2030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I/O is from the device to local buffer of</a:t>
            </a:r>
            <a:r>
              <a:rPr sz="2030" spc="-110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030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controller</a:t>
            </a:r>
            <a:endParaRPr sz="2030">
              <a:latin typeface="Arial" panose="020B0604020202020204"/>
              <a:cs typeface="Arial" panose="020B0604020202020204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lr>
                <a:srgbClr val="3333CC"/>
              </a:buClr>
              <a:buFont typeface="Wingdings" panose="05000000000000000000"/>
              <a:buChar char=""/>
            </a:pPr>
            <a:endParaRPr sz="2945">
              <a:latin typeface="Arial" panose="020B0604020202020204"/>
              <a:cs typeface="Arial" panose="020B0604020202020204"/>
            </a:endParaRPr>
          </a:p>
          <a:p>
            <a:pPr marL="355600" indent="-342900">
              <a:lnSpc>
                <a:spcPct val="100000"/>
              </a:lnSpc>
              <a:buFont typeface="Wingdings" panose="05000000000000000000"/>
              <a:buChar char=""/>
              <a:tabLst>
                <a:tab pos="354965" algn="l"/>
                <a:tab pos="355600" algn="l"/>
              </a:tabLst>
            </a:pPr>
            <a:r>
              <a:rPr sz="2030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Device controller informs CPU that it has finished its operation by causing</a:t>
            </a:r>
            <a:r>
              <a:rPr sz="2030" spc="-80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030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an</a:t>
            </a:r>
            <a:endParaRPr sz="2030">
              <a:latin typeface="Arial" panose="020B0604020202020204"/>
              <a:cs typeface="Arial" panose="020B0604020202020204"/>
            </a:endParaRPr>
          </a:p>
          <a:p>
            <a:pPr marL="355600">
              <a:lnSpc>
                <a:spcPct val="100000"/>
              </a:lnSpc>
            </a:pPr>
            <a:r>
              <a:rPr sz="2030" i="1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interrupt</a:t>
            </a:r>
            <a:endParaRPr sz="203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95263" y="551249"/>
            <a:ext cx="693547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95" dirty="0">
                <a:solidFill>
                  <a:srgbClr val="00AFEF"/>
                </a:solidFill>
              </a:rPr>
              <a:t>Major </a:t>
            </a:r>
            <a:r>
              <a:rPr spc="-155" dirty="0">
                <a:solidFill>
                  <a:srgbClr val="00AFEF"/>
                </a:solidFill>
              </a:rPr>
              <a:t>Computer</a:t>
            </a:r>
            <a:r>
              <a:rPr spc="-500" dirty="0">
                <a:solidFill>
                  <a:srgbClr val="00AFEF"/>
                </a:solidFill>
              </a:rPr>
              <a:t> </a:t>
            </a:r>
            <a:r>
              <a:rPr spc="-75" dirty="0">
                <a:solidFill>
                  <a:srgbClr val="00AFEF"/>
                </a:solidFill>
              </a:rPr>
              <a:t>Components</a:t>
            </a:r>
            <a:endParaRPr spc="-75" dirty="0">
              <a:solidFill>
                <a:srgbClr val="00AFEF"/>
              </a:solidFill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20487" y="1835337"/>
            <a:ext cx="5319324" cy="555397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260604" y="7077995"/>
            <a:ext cx="302260" cy="247015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z="1500" spc="11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</a:fld>
            <a:endParaRPr sz="1500">
              <a:latin typeface="Trebuchet MS" panose="020B0603020202020204"/>
              <a:cs typeface="Trebuchet MS" panose="020B0603020202020204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95400" y="457200"/>
            <a:ext cx="2753995" cy="689610"/>
          </a:xfrm>
          <a:prstGeom prst="rect">
            <a:avLst/>
          </a:prstGeom>
        </p:spPr>
        <p:txBody>
          <a:bodyPr vert="horz" wrap="square" lIns="0" tIns="128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dirty="0"/>
              <a:t>1- </a:t>
            </a:r>
            <a:r>
              <a:rPr dirty="0"/>
              <a:t>C</a:t>
            </a:r>
            <a:r>
              <a:rPr spc="5" dirty="0"/>
              <a:t>P</a:t>
            </a:r>
            <a:r>
              <a:rPr dirty="0"/>
              <a:t>U</a:t>
            </a:r>
            <a:endParaRPr lang="en-US" dirty="0"/>
          </a:p>
        </p:txBody>
      </p:sp>
      <p:sp>
        <p:nvSpPr>
          <p:cNvPr id="4" name="object 4"/>
          <p:cNvSpPr txBox="1"/>
          <p:nvPr/>
        </p:nvSpPr>
        <p:spPr>
          <a:xfrm>
            <a:off x="436173" y="1373279"/>
            <a:ext cx="5681706" cy="4543425"/>
          </a:xfrm>
          <a:prstGeom prst="rect">
            <a:avLst/>
          </a:prstGeom>
        </p:spPr>
        <p:txBody>
          <a:bodyPr vert="horz" wrap="square" lIns="0" tIns="76082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590"/>
              </a:spcBef>
              <a:buFont typeface="Wingdings" panose="05000000000000000000"/>
              <a:buChar char=""/>
              <a:tabLst>
                <a:tab pos="354965" algn="l"/>
                <a:tab pos="355600" algn="l"/>
              </a:tabLst>
            </a:pPr>
            <a:r>
              <a:rPr sz="2030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Registers</a:t>
            </a:r>
            <a:endParaRPr sz="2030">
              <a:latin typeface="Arial" panose="020B0604020202020204"/>
              <a:cs typeface="Arial" panose="020B0604020202020204"/>
            </a:endParaRPr>
          </a:p>
          <a:p>
            <a:pPr marL="756285" lvl="1" indent="-287020">
              <a:lnSpc>
                <a:spcPct val="100000"/>
              </a:lnSpc>
              <a:spcBef>
                <a:spcPts val="440"/>
              </a:spcBef>
              <a:buFont typeface="Wingdings" panose="05000000000000000000"/>
              <a:buChar char=""/>
              <a:tabLst>
                <a:tab pos="756920" algn="l"/>
              </a:tabLst>
            </a:pPr>
            <a:r>
              <a:rPr sz="1830" spc="-5" dirty="0">
                <a:latin typeface="Arial" panose="020B0604020202020204"/>
                <a:cs typeface="Arial" panose="020B0604020202020204"/>
              </a:rPr>
              <a:t>Program Counter</a:t>
            </a:r>
            <a:r>
              <a:rPr sz="1830" spc="20" dirty="0">
                <a:latin typeface="Arial" panose="020B0604020202020204"/>
                <a:cs typeface="Arial" panose="020B0604020202020204"/>
              </a:rPr>
              <a:t> </a:t>
            </a:r>
            <a:r>
              <a:rPr sz="1830" dirty="0">
                <a:latin typeface="Arial" panose="020B0604020202020204"/>
                <a:cs typeface="Arial" panose="020B0604020202020204"/>
              </a:rPr>
              <a:t>(PC)</a:t>
            </a:r>
            <a:endParaRPr sz="1830">
              <a:latin typeface="Arial" panose="020B0604020202020204"/>
              <a:cs typeface="Arial" panose="020B0604020202020204"/>
            </a:endParaRPr>
          </a:p>
          <a:p>
            <a:pPr marL="756285" lvl="1" indent="-287020">
              <a:lnSpc>
                <a:spcPct val="100000"/>
              </a:lnSpc>
              <a:spcBef>
                <a:spcPts val="435"/>
              </a:spcBef>
              <a:buFont typeface="Wingdings" panose="05000000000000000000"/>
              <a:buChar char=""/>
              <a:tabLst>
                <a:tab pos="756920" algn="l"/>
              </a:tabLst>
            </a:pPr>
            <a:r>
              <a:rPr sz="1830" spc="-5" dirty="0">
                <a:latin typeface="Arial" panose="020B0604020202020204"/>
                <a:cs typeface="Arial" panose="020B0604020202020204"/>
              </a:rPr>
              <a:t>Instruction Register</a:t>
            </a:r>
            <a:r>
              <a:rPr sz="1830" spc="10" dirty="0">
                <a:latin typeface="Arial" panose="020B0604020202020204"/>
                <a:cs typeface="Arial" panose="020B0604020202020204"/>
              </a:rPr>
              <a:t> </a:t>
            </a:r>
            <a:r>
              <a:rPr sz="1830" dirty="0">
                <a:latin typeface="Arial" panose="020B0604020202020204"/>
                <a:cs typeface="Arial" panose="020B0604020202020204"/>
              </a:rPr>
              <a:t>(IR)</a:t>
            </a:r>
            <a:endParaRPr sz="1830">
              <a:latin typeface="Arial" panose="020B0604020202020204"/>
              <a:cs typeface="Arial" panose="020B0604020202020204"/>
            </a:endParaRPr>
          </a:p>
          <a:p>
            <a:pPr marL="756285" lvl="1" indent="-287020">
              <a:lnSpc>
                <a:spcPct val="100000"/>
              </a:lnSpc>
              <a:spcBef>
                <a:spcPts val="435"/>
              </a:spcBef>
              <a:buFont typeface="Wingdings" panose="05000000000000000000"/>
              <a:buChar char=""/>
              <a:tabLst>
                <a:tab pos="756920" algn="l"/>
              </a:tabLst>
            </a:pPr>
            <a:r>
              <a:rPr sz="1830" spc="-5" dirty="0">
                <a:latin typeface="Arial" panose="020B0604020202020204"/>
                <a:cs typeface="Arial" panose="020B0604020202020204"/>
              </a:rPr>
              <a:t>Program </a:t>
            </a:r>
            <a:r>
              <a:rPr sz="1830" dirty="0">
                <a:latin typeface="Arial" panose="020B0604020202020204"/>
                <a:cs typeface="Arial" panose="020B0604020202020204"/>
              </a:rPr>
              <a:t>Status Word</a:t>
            </a:r>
            <a:r>
              <a:rPr sz="1830" spc="-10" dirty="0">
                <a:latin typeface="Arial" panose="020B0604020202020204"/>
                <a:cs typeface="Arial" panose="020B0604020202020204"/>
              </a:rPr>
              <a:t> </a:t>
            </a:r>
            <a:r>
              <a:rPr sz="1830" dirty="0">
                <a:latin typeface="Arial" panose="020B0604020202020204"/>
                <a:cs typeface="Arial" panose="020B0604020202020204"/>
              </a:rPr>
              <a:t>(PSW)</a:t>
            </a:r>
            <a:endParaRPr sz="1830">
              <a:latin typeface="Arial" panose="020B0604020202020204"/>
              <a:cs typeface="Arial" panose="020B0604020202020204"/>
            </a:endParaRPr>
          </a:p>
          <a:p>
            <a:pPr marL="756285" lvl="1" indent="-287020">
              <a:lnSpc>
                <a:spcPct val="100000"/>
              </a:lnSpc>
              <a:spcBef>
                <a:spcPts val="430"/>
              </a:spcBef>
              <a:buFont typeface="Wingdings" panose="05000000000000000000"/>
              <a:buChar char=""/>
              <a:tabLst>
                <a:tab pos="756920" algn="l"/>
              </a:tabLst>
            </a:pPr>
            <a:r>
              <a:rPr sz="1830" spc="-5" dirty="0">
                <a:latin typeface="Arial" panose="020B0604020202020204"/>
                <a:cs typeface="Arial" panose="020B0604020202020204"/>
              </a:rPr>
              <a:t>General-purpose</a:t>
            </a:r>
            <a:r>
              <a:rPr sz="1830" spc="25" dirty="0">
                <a:latin typeface="Arial" panose="020B0604020202020204"/>
                <a:cs typeface="Arial" panose="020B0604020202020204"/>
              </a:rPr>
              <a:t> </a:t>
            </a:r>
            <a:r>
              <a:rPr sz="1830" spc="-5" dirty="0">
                <a:latin typeface="Arial" panose="020B0604020202020204"/>
                <a:cs typeface="Arial" panose="020B0604020202020204"/>
              </a:rPr>
              <a:t>registers</a:t>
            </a:r>
            <a:endParaRPr sz="1830">
              <a:latin typeface="Arial" panose="020B0604020202020204"/>
              <a:cs typeface="Arial" panose="020B0604020202020204"/>
            </a:endParaRPr>
          </a:p>
          <a:p>
            <a:pPr marL="355600" indent="-342900">
              <a:lnSpc>
                <a:spcPct val="100000"/>
              </a:lnSpc>
              <a:spcBef>
                <a:spcPts val="470"/>
              </a:spcBef>
              <a:buFont typeface="Wingdings" panose="05000000000000000000"/>
              <a:buChar char=""/>
              <a:tabLst>
                <a:tab pos="354965" algn="l"/>
                <a:tab pos="355600" algn="l"/>
              </a:tabLst>
            </a:pPr>
            <a:r>
              <a:rPr sz="2030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Instruction Set</a:t>
            </a:r>
            <a:r>
              <a:rPr sz="2030" spc="-65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030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Architecture</a:t>
            </a:r>
            <a:endParaRPr sz="2030">
              <a:latin typeface="Arial" panose="020B0604020202020204"/>
              <a:cs typeface="Arial" panose="020B0604020202020204"/>
            </a:endParaRPr>
          </a:p>
          <a:p>
            <a:pPr marL="756285" lvl="1" indent="-287020">
              <a:lnSpc>
                <a:spcPct val="100000"/>
              </a:lnSpc>
              <a:spcBef>
                <a:spcPts val="445"/>
              </a:spcBef>
              <a:buFont typeface="Wingdings" panose="05000000000000000000"/>
              <a:buChar char=""/>
              <a:tabLst>
                <a:tab pos="756920" algn="l"/>
              </a:tabLst>
            </a:pPr>
            <a:r>
              <a:rPr sz="1830" dirty="0">
                <a:latin typeface="Arial" panose="020B0604020202020204"/>
                <a:cs typeface="Arial" panose="020B0604020202020204"/>
              </a:rPr>
              <a:t>RISC vs.</a:t>
            </a:r>
            <a:r>
              <a:rPr sz="1830" spc="-5" dirty="0">
                <a:latin typeface="Arial" panose="020B0604020202020204"/>
                <a:cs typeface="Arial" panose="020B0604020202020204"/>
              </a:rPr>
              <a:t> CISC</a:t>
            </a:r>
            <a:endParaRPr sz="1830">
              <a:latin typeface="Arial" panose="020B0604020202020204"/>
              <a:cs typeface="Arial" panose="020B0604020202020204"/>
            </a:endParaRPr>
          </a:p>
          <a:p>
            <a:pPr marL="756285" lvl="1" indent="-287020">
              <a:lnSpc>
                <a:spcPct val="100000"/>
              </a:lnSpc>
              <a:spcBef>
                <a:spcPts val="430"/>
              </a:spcBef>
              <a:buFont typeface="Wingdings" panose="05000000000000000000"/>
              <a:buChar char=""/>
              <a:tabLst>
                <a:tab pos="756920" algn="l"/>
              </a:tabLst>
            </a:pPr>
            <a:r>
              <a:rPr sz="1830" spc="-5" dirty="0">
                <a:latin typeface="Arial" panose="020B0604020202020204"/>
                <a:cs typeface="Arial" panose="020B0604020202020204"/>
              </a:rPr>
              <a:t>Intel, SPARC, </a:t>
            </a:r>
            <a:r>
              <a:rPr sz="1830" dirty="0">
                <a:latin typeface="Arial" panose="020B0604020202020204"/>
                <a:cs typeface="Arial" panose="020B0604020202020204"/>
              </a:rPr>
              <a:t>MIPS, </a:t>
            </a:r>
            <a:r>
              <a:rPr sz="1830" spc="-10" dirty="0">
                <a:latin typeface="Arial" panose="020B0604020202020204"/>
                <a:cs typeface="Arial" panose="020B0604020202020204"/>
              </a:rPr>
              <a:t>PowerPC, </a:t>
            </a:r>
            <a:r>
              <a:rPr sz="1830" dirty="0">
                <a:latin typeface="Arial" panose="020B0604020202020204"/>
                <a:cs typeface="Arial" panose="020B0604020202020204"/>
              </a:rPr>
              <a:t>ARM, </a:t>
            </a:r>
            <a:r>
              <a:rPr sz="1830" spc="-5" dirty="0">
                <a:latin typeface="Arial" panose="020B0604020202020204"/>
                <a:cs typeface="Arial" panose="020B0604020202020204"/>
              </a:rPr>
              <a:t>Alpha,</a:t>
            </a:r>
            <a:r>
              <a:rPr sz="1830" spc="15" dirty="0">
                <a:latin typeface="Arial" panose="020B0604020202020204"/>
                <a:cs typeface="Arial" panose="020B0604020202020204"/>
              </a:rPr>
              <a:t> </a:t>
            </a:r>
            <a:r>
              <a:rPr sz="1830" dirty="0">
                <a:latin typeface="Arial" panose="020B0604020202020204"/>
                <a:cs typeface="Arial" panose="020B0604020202020204"/>
              </a:rPr>
              <a:t>…</a:t>
            </a:r>
            <a:endParaRPr sz="1830">
              <a:latin typeface="Arial" panose="020B0604020202020204"/>
              <a:cs typeface="Arial" panose="020B0604020202020204"/>
            </a:endParaRPr>
          </a:p>
          <a:p>
            <a:pPr marL="355600" indent="-342900">
              <a:lnSpc>
                <a:spcPct val="100000"/>
              </a:lnSpc>
              <a:spcBef>
                <a:spcPts val="475"/>
              </a:spcBef>
              <a:buFont typeface="Wingdings" panose="05000000000000000000"/>
              <a:buChar char=""/>
              <a:tabLst>
                <a:tab pos="354965" algn="l"/>
                <a:tab pos="355600" algn="l"/>
              </a:tabLst>
            </a:pPr>
            <a:r>
              <a:rPr sz="2030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Pipelining</a:t>
            </a:r>
            <a:endParaRPr sz="2030">
              <a:latin typeface="Arial" panose="020B0604020202020204"/>
              <a:cs typeface="Arial" panose="020B0604020202020204"/>
            </a:endParaRPr>
          </a:p>
          <a:p>
            <a:pPr marL="756285" lvl="1" indent="-287020">
              <a:lnSpc>
                <a:spcPct val="100000"/>
              </a:lnSpc>
              <a:spcBef>
                <a:spcPts val="440"/>
              </a:spcBef>
              <a:buFont typeface="Wingdings" panose="05000000000000000000"/>
              <a:buChar char=""/>
              <a:tabLst>
                <a:tab pos="756920" algn="l"/>
              </a:tabLst>
            </a:pPr>
            <a:r>
              <a:rPr sz="1830" spc="-5" dirty="0">
                <a:latin typeface="Arial" panose="020B0604020202020204"/>
                <a:cs typeface="Arial" panose="020B0604020202020204"/>
              </a:rPr>
              <a:t>Fetch, </a:t>
            </a:r>
            <a:r>
              <a:rPr sz="1830" spc="-10" dirty="0">
                <a:latin typeface="Arial" panose="020B0604020202020204"/>
                <a:cs typeface="Arial" panose="020B0604020202020204"/>
              </a:rPr>
              <a:t>Decode, </a:t>
            </a:r>
            <a:r>
              <a:rPr sz="1830" spc="-5" dirty="0">
                <a:latin typeface="Arial" panose="020B0604020202020204"/>
                <a:cs typeface="Arial" panose="020B0604020202020204"/>
              </a:rPr>
              <a:t>Execute, </a:t>
            </a:r>
            <a:r>
              <a:rPr sz="1830" dirty="0">
                <a:latin typeface="Arial" panose="020B0604020202020204"/>
                <a:cs typeface="Arial" panose="020B0604020202020204"/>
              </a:rPr>
              <a:t>Write </a:t>
            </a:r>
            <a:r>
              <a:rPr sz="1830" spc="-5" dirty="0">
                <a:latin typeface="Arial" panose="020B0604020202020204"/>
                <a:cs typeface="Arial" panose="020B0604020202020204"/>
              </a:rPr>
              <a:t>Back,</a:t>
            </a:r>
            <a:r>
              <a:rPr sz="1830" spc="35" dirty="0">
                <a:latin typeface="Arial" panose="020B0604020202020204"/>
                <a:cs typeface="Arial" panose="020B0604020202020204"/>
              </a:rPr>
              <a:t> </a:t>
            </a:r>
            <a:r>
              <a:rPr sz="1830" dirty="0">
                <a:latin typeface="Arial" panose="020B0604020202020204"/>
                <a:cs typeface="Arial" panose="020B0604020202020204"/>
              </a:rPr>
              <a:t>etc.</a:t>
            </a:r>
            <a:endParaRPr sz="1830">
              <a:latin typeface="Arial" panose="020B0604020202020204"/>
              <a:cs typeface="Arial" panose="020B0604020202020204"/>
            </a:endParaRPr>
          </a:p>
          <a:p>
            <a:pPr marL="355600" indent="-342900">
              <a:lnSpc>
                <a:spcPct val="100000"/>
              </a:lnSpc>
              <a:spcBef>
                <a:spcPts val="475"/>
              </a:spcBef>
              <a:buFont typeface="Wingdings" panose="05000000000000000000"/>
              <a:buChar char=""/>
              <a:tabLst>
                <a:tab pos="354965" algn="l"/>
                <a:tab pos="355600" algn="l"/>
              </a:tabLst>
            </a:pPr>
            <a:r>
              <a:rPr sz="2030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Instruction-Level</a:t>
            </a:r>
            <a:r>
              <a:rPr sz="2030" spc="-40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030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Parallelism(ILP)</a:t>
            </a:r>
            <a:endParaRPr sz="2030">
              <a:latin typeface="Arial" panose="020B0604020202020204"/>
              <a:cs typeface="Arial" panose="020B0604020202020204"/>
            </a:endParaRPr>
          </a:p>
          <a:p>
            <a:pPr marL="756285" lvl="1" indent="-287020">
              <a:lnSpc>
                <a:spcPct val="100000"/>
              </a:lnSpc>
              <a:spcBef>
                <a:spcPts val="440"/>
              </a:spcBef>
              <a:buFont typeface="Wingdings" panose="05000000000000000000"/>
              <a:buChar char=""/>
              <a:tabLst>
                <a:tab pos="756920" algn="l"/>
              </a:tabLst>
            </a:pPr>
            <a:r>
              <a:rPr sz="1830" spc="-5" dirty="0">
                <a:latin typeface="Arial" panose="020B0604020202020204"/>
                <a:cs typeface="Arial" panose="020B0604020202020204"/>
              </a:rPr>
              <a:t>Superscalar </a:t>
            </a:r>
            <a:r>
              <a:rPr sz="1830" dirty="0">
                <a:latin typeface="Arial" panose="020B0604020202020204"/>
                <a:cs typeface="Arial" panose="020B0604020202020204"/>
              </a:rPr>
              <a:t>vs.</a:t>
            </a:r>
            <a:r>
              <a:rPr sz="1830" spc="20" dirty="0">
                <a:latin typeface="Arial" panose="020B0604020202020204"/>
                <a:cs typeface="Arial" panose="020B0604020202020204"/>
              </a:rPr>
              <a:t> </a:t>
            </a:r>
            <a:r>
              <a:rPr sz="1830" spc="-5" dirty="0">
                <a:latin typeface="Arial" panose="020B0604020202020204"/>
                <a:cs typeface="Arial" panose="020B0604020202020204"/>
              </a:rPr>
              <a:t>VLIW</a:t>
            </a:r>
            <a:endParaRPr sz="1830">
              <a:latin typeface="Arial" panose="020B0604020202020204"/>
              <a:cs typeface="Arial" panose="020B0604020202020204"/>
            </a:endParaRPr>
          </a:p>
          <a:p>
            <a:pPr marL="756285" lvl="1" indent="-287020">
              <a:lnSpc>
                <a:spcPct val="100000"/>
              </a:lnSpc>
              <a:spcBef>
                <a:spcPts val="430"/>
              </a:spcBef>
              <a:buFont typeface="Wingdings" panose="05000000000000000000"/>
              <a:buChar char=""/>
              <a:tabLst>
                <a:tab pos="756920" algn="l"/>
              </a:tabLst>
            </a:pPr>
            <a:r>
              <a:rPr sz="1830" spc="-5" dirty="0">
                <a:latin typeface="Arial" panose="020B0604020202020204"/>
                <a:cs typeface="Arial" panose="020B0604020202020204"/>
              </a:rPr>
              <a:t>Simultaneous</a:t>
            </a:r>
            <a:r>
              <a:rPr sz="1830" spc="15" dirty="0">
                <a:latin typeface="Arial" panose="020B0604020202020204"/>
                <a:cs typeface="Arial" panose="020B0604020202020204"/>
              </a:rPr>
              <a:t> </a:t>
            </a:r>
            <a:r>
              <a:rPr sz="1830" spc="-5" dirty="0">
                <a:latin typeface="Arial" panose="020B0604020202020204"/>
                <a:cs typeface="Arial" panose="020B0604020202020204"/>
              </a:rPr>
              <a:t>Multithreading</a:t>
            </a:r>
            <a:endParaRPr sz="183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93625" y="551249"/>
            <a:ext cx="234632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5" dirty="0">
                <a:solidFill>
                  <a:srgbClr val="00AFEF"/>
                </a:solidFill>
              </a:rPr>
              <a:t>P</a:t>
            </a:r>
            <a:r>
              <a:rPr spc="-350" dirty="0">
                <a:solidFill>
                  <a:srgbClr val="00AFEF"/>
                </a:solidFill>
              </a:rPr>
              <a:t>r</a:t>
            </a:r>
            <a:r>
              <a:rPr spc="-75" dirty="0">
                <a:solidFill>
                  <a:srgbClr val="00AFEF"/>
                </a:solidFill>
              </a:rPr>
              <a:t>o</a:t>
            </a:r>
            <a:r>
              <a:rPr spc="-114" dirty="0">
                <a:solidFill>
                  <a:srgbClr val="00AFEF"/>
                </a:solidFill>
              </a:rPr>
              <a:t>ce</a:t>
            </a:r>
            <a:r>
              <a:rPr spc="240" dirty="0">
                <a:solidFill>
                  <a:srgbClr val="00AFEF"/>
                </a:solidFill>
              </a:rPr>
              <a:t>ss</a:t>
            </a:r>
            <a:r>
              <a:rPr spc="-75" dirty="0">
                <a:solidFill>
                  <a:srgbClr val="00AFEF"/>
                </a:solidFill>
              </a:rPr>
              <a:t>o</a:t>
            </a:r>
            <a:r>
              <a:rPr spc="-260" dirty="0">
                <a:solidFill>
                  <a:srgbClr val="00AFEF"/>
                </a:solidFill>
              </a:rPr>
              <a:t>r</a:t>
            </a:r>
            <a:endParaRPr spc="-260" dirty="0">
              <a:solidFill>
                <a:srgbClr val="00AFEF"/>
              </a:solidFill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93655" y="1632375"/>
            <a:ext cx="7763509" cy="3971290"/>
          </a:xfrm>
          <a:prstGeom prst="rect">
            <a:avLst/>
          </a:prstGeom>
        </p:spPr>
        <p:txBody>
          <a:bodyPr vert="horz" wrap="square" lIns="0" tIns="72390" rIns="0" bIns="0" rtlCol="0">
            <a:spAutoFit/>
          </a:bodyPr>
          <a:lstStyle/>
          <a:p>
            <a:pPr marL="312420" indent="-300355">
              <a:lnSpc>
                <a:spcPct val="100000"/>
              </a:lnSpc>
              <a:spcBef>
                <a:spcPts val="570"/>
              </a:spcBef>
              <a:buClr>
                <a:srgbClr val="D34816"/>
              </a:buClr>
              <a:buSzPct val="85000"/>
              <a:buFont typeface="Webdings" panose="05030102010509060703"/>
              <a:buChar char=""/>
              <a:tabLst>
                <a:tab pos="313055" algn="l"/>
              </a:tabLst>
            </a:pPr>
            <a:r>
              <a:rPr sz="3050" spc="-90" dirty="0">
                <a:latin typeface="Times New Roman" panose="02020603050405020304"/>
                <a:cs typeface="Times New Roman" panose="02020603050405020304"/>
              </a:rPr>
              <a:t>Internal </a:t>
            </a:r>
            <a:r>
              <a:rPr sz="3050" spc="-110" dirty="0">
                <a:latin typeface="Times New Roman" panose="02020603050405020304"/>
                <a:cs typeface="Times New Roman" panose="02020603050405020304"/>
              </a:rPr>
              <a:t>Register</a:t>
            </a:r>
            <a:endParaRPr sz="3050">
              <a:latin typeface="Times New Roman" panose="02020603050405020304"/>
              <a:cs typeface="Times New Roman" panose="02020603050405020304"/>
            </a:endParaRPr>
          </a:p>
          <a:p>
            <a:pPr marL="615950" lvl="1" indent="-252095">
              <a:lnSpc>
                <a:spcPct val="100000"/>
              </a:lnSpc>
              <a:spcBef>
                <a:spcPts val="480"/>
              </a:spcBef>
              <a:buClr>
                <a:srgbClr val="9A2D1F"/>
              </a:buClr>
              <a:buSzPct val="85000"/>
              <a:buFont typeface="Webdings" panose="05030102010509060703"/>
              <a:buChar char=""/>
              <a:tabLst>
                <a:tab pos="616585" algn="l"/>
              </a:tabLst>
            </a:pPr>
            <a:r>
              <a:rPr sz="3050" spc="-150" dirty="0">
                <a:latin typeface="Times New Roman" panose="02020603050405020304"/>
                <a:cs typeface="Times New Roman" panose="02020603050405020304"/>
              </a:rPr>
              <a:t>Memory </a:t>
            </a:r>
            <a:r>
              <a:rPr sz="3050" spc="-165" dirty="0">
                <a:latin typeface="Times New Roman" panose="02020603050405020304"/>
                <a:cs typeface="Times New Roman" panose="02020603050405020304"/>
              </a:rPr>
              <a:t>Address </a:t>
            </a:r>
            <a:r>
              <a:rPr sz="3050" spc="-114" dirty="0">
                <a:latin typeface="Times New Roman" panose="02020603050405020304"/>
                <a:cs typeface="Times New Roman" panose="02020603050405020304"/>
              </a:rPr>
              <a:t>Register</a:t>
            </a:r>
            <a:r>
              <a:rPr sz="3050" spc="-1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50" spc="-105" dirty="0">
                <a:latin typeface="Times New Roman" panose="02020603050405020304"/>
                <a:cs typeface="Times New Roman" panose="02020603050405020304"/>
              </a:rPr>
              <a:t>(</a:t>
            </a:r>
            <a:r>
              <a:rPr sz="3050" b="1" spc="-105" dirty="0">
                <a:latin typeface="Times New Roman" panose="02020603050405020304"/>
                <a:cs typeface="Times New Roman" panose="02020603050405020304"/>
              </a:rPr>
              <a:t>MAR</a:t>
            </a:r>
            <a:r>
              <a:rPr sz="3050" spc="-105" dirty="0">
                <a:latin typeface="Times New Roman" panose="02020603050405020304"/>
                <a:cs typeface="Times New Roman" panose="02020603050405020304"/>
              </a:rPr>
              <a:t>)</a:t>
            </a:r>
            <a:endParaRPr sz="3050">
              <a:latin typeface="Times New Roman" panose="02020603050405020304"/>
              <a:cs typeface="Times New Roman" panose="02020603050405020304"/>
            </a:endParaRPr>
          </a:p>
          <a:p>
            <a:pPr marL="917575" lvl="2" indent="-252095">
              <a:lnSpc>
                <a:spcPct val="100000"/>
              </a:lnSpc>
              <a:spcBef>
                <a:spcPts val="495"/>
              </a:spcBef>
              <a:buClr>
                <a:srgbClr val="E6B1AA"/>
              </a:buClr>
              <a:buSzPct val="85000"/>
              <a:buFont typeface="Webdings" panose="05030102010509060703"/>
              <a:buChar char=""/>
              <a:tabLst>
                <a:tab pos="918210" algn="l"/>
              </a:tabLst>
            </a:pPr>
            <a:r>
              <a:rPr sz="2650" spc="-175" dirty="0">
                <a:latin typeface="Times New Roman" panose="02020603050405020304"/>
                <a:cs typeface="Times New Roman" panose="02020603050405020304"/>
              </a:rPr>
              <a:t>Specifies </a:t>
            </a:r>
            <a:r>
              <a:rPr sz="2650" spc="-95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2650" spc="-140" dirty="0">
                <a:latin typeface="Times New Roman" panose="02020603050405020304"/>
                <a:cs typeface="Times New Roman" panose="02020603050405020304"/>
              </a:rPr>
              <a:t>address </a:t>
            </a:r>
            <a:r>
              <a:rPr sz="2650" spc="-95" dirty="0">
                <a:latin typeface="Times New Roman" panose="02020603050405020304"/>
                <a:cs typeface="Times New Roman" panose="02020603050405020304"/>
              </a:rPr>
              <a:t>for </a:t>
            </a:r>
            <a:r>
              <a:rPr sz="2650" spc="-80" dirty="0">
                <a:latin typeface="Times New Roman" panose="02020603050405020304"/>
                <a:cs typeface="Times New Roman" panose="02020603050405020304"/>
              </a:rPr>
              <a:t>next </a:t>
            </a:r>
            <a:r>
              <a:rPr sz="2650" spc="-110" dirty="0">
                <a:latin typeface="Times New Roman" panose="02020603050405020304"/>
                <a:cs typeface="Times New Roman" panose="02020603050405020304"/>
              </a:rPr>
              <a:t>read </a:t>
            </a:r>
            <a:r>
              <a:rPr sz="2650" spc="-45" dirty="0">
                <a:latin typeface="Times New Roman" panose="02020603050405020304"/>
                <a:cs typeface="Times New Roman" panose="02020603050405020304"/>
              </a:rPr>
              <a:t>or</a:t>
            </a:r>
            <a:r>
              <a:rPr sz="2650" spc="204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50" spc="-60" dirty="0">
                <a:latin typeface="Times New Roman" panose="02020603050405020304"/>
                <a:cs typeface="Times New Roman" panose="02020603050405020304"/>
              </a:rPr>
              <a:t>write</a:t>
            </a:r>
            <a:endParaRPr sz="2650">
              <a:latin typeface="Times New Roman" panose="02020603050405020304"/>
              <a:cs typeface="Times New Roman" panose="02020603050405020304"/>
            </a:endParaRPr>
          </a:p>
          <a:p>
            <a:pPr marL="615950" lvl="1" indent="-252095">
              <a:lnSpc>
                <a:spcPct val="100000"/>
              </a:lnSpc>
              <a:spcBef>
                <a:spcPts val="405"/>
              </a:spcBef>
              <a:buClr>
                <a:srgbClr val="9A2D1F"/>
              </a:buClr>
              <a:buSzPct val="85000"/>
              <a:buFont typeface="Webdings" panose="05030102010509060703"/>
              <a:buChar char=""/>
              <a:tabLst>
                <a:tab pos="616585" algn="l"/>
              </a:tabLst>
            </a:pPr>
            <a:r>
              <a:rPr sz="3050" spc="-150" dirty="0">
                <a:latin typeface="Times New Roman" panose="02020603050405020304"/>
                <a:cs typeface="Times New Roman" panose="02020603050405020304"/>
              </a:rPr>
              <a:t>Memory </a:t>
            </a:r>
            <a:r>
              <a:rPr sz="3050" spc="-180" dirty="0">
                <a:latin typeface="Times New Roman" panose="02020603050405020304"/>
                <a:cs typeface="Times New Roman" panose="02020603050405020304"/>
              </a:rPr>
              <a:t>Buffer </a:t>
            </a:r>
            <a:r>
              <a:rPr sz="3050" spc="-114" dirty="0">
                <a:latin typeface="Times New Roman" panose="02020603050405020304"/>
                <a:cs typeface="Times New Roman" panose="02020603050405020304"/>
              </a:rPr>
              <a:t>Register</a:t>
            </a:r>
            <a:r>
              <a:rPr sz="3050" spc="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50" spc="-110" dirty="0">
                <a:latin typeface="Times New Roman" panose="02020603050405020304"/>
                <a:cs typeface="Times New Roman" panose="02020603050405020304"/>
              </a:rPr>
              <a:t>(</a:t>
            </a:r>
            <a:r>
              <a:rPr sz="3050" b="1" spc="-110" dirty="0">
                <a:latin typeface="Times New Roman" panose="02020603050405020304"/>
                <a:cs typeface="Times New Roman" panose="02020603050405020304"/>
              </a:rPr>
              <a:t>MBR</a:t>
            </a:r>
            <a:r>
              <a:rPr sz="3050" spc="-110" dirty="0">
                <a:latin typeface="Times New Roman" panose="02020603050405020304"/>
                <a:cs typeface="Times New Roman" panose="02020603050405020304"/>
              </a:rPr>
              <a:t>)</a:t>
            </a:r>
            <a:endParaRPr sz="3050">
              <a:latin typeface="Times New Roman" panose="02020603050405020304"/>
              <a:cs typeface="Times New Roman" panose="02020603050405020304"/>
            </a:endParaRPr>
          </a:p>
          <a:p>
            <a:pPr marL="917575" marR="5080" lvl="2" indent="-252095">
              <a:lnSpc>
                <a:spcPts val="3170"/>
              </a:lnSpc>
              <a:spcBef>
                <a:spcPts val="625"/>
              </a:spcBef>
              <a:buClr>
                <a:srgbClr val="E6B1AA"/>
              </a:buClr>
              <a:buSzPct val="85000"/>
              <a:buFont typeface="Webdings" panose="05030102010509060703"/>
              <a:buChar char=""/>
              <a:tabLst>
                <a:tab pos="918210" algn="l"/>
              </a:tabLst>
            </a:pPr>
            <a:r>
              <a:rPr sz="2650" spc="-130" dirty="0">
                <a:latin typeface="Times New Roman" panose="02020603050405020304"/>
                <a:cs typeface="Times New Roman" panose="02020603050405020304"/>
              </a:rPr>
              <a:t>Contains </a:t>
            </a:r>
            <a:r>
              <a:rPr sz="2650" spc="-135" dirty="0">
                <a:latin typeface="Times New Roman" panose="02020603050405020304"/>
                <a:cs typeface="Times New Roman" panose="02020603050405020304"/>
              </a:rPr>
              <a:t>data </a:t>
            </a:r>
            <a:r>
              <a:rPr sz="2650" spc="-55" dirty="0">
                <a:latin typeface="Times New Roman" panose="02020603050405020304"/>
                <a:cs typeface="Times New Roman" panose="02020603050405020304"/>
              </a:rPr>
              <a:t>written </a:t>
            </a:r>
            <a:r>
              <a:rPr sz="2650" spc="-90" dirty="0">
                <a:latin typeface="Times New Roman" panose="02020603050405020304"/>
                <a:cs typeface="Times New Roman" panose="02020603050405020304"/>
              </a:rPr>
              <a:t>into </a:t>
            </a:r>
            <a:r>
              <a:rPr sz="2650" spc="-125" dirty="0">
                <a:latin typeface="Times New Roman" panose="02020603050405020304"/>
                <a:cs typeface="Times New Roman" panose="02020603050405020304"/>
              </a:rPr>
              <a:t>memory </a:t>
            </a:r>
            <a:r>
              <a:rPr sz="2650" spc="-60" dirty="0">
                <a:latin typeface="Times New Roman" panose="02020603050405020304"/>
                <a:cs typeface="Times New Roman" panose="02020603050405020304"/>
              </a:rPr>
              <a:t>or </a:t>
            </a:r>
            <a:r>
              <a:rPr sz="2650" spc="-140" dirty="0">
                <a:latin typeface="Times New Roman" panose="02020603050405020304"/>
                <a:cs typeface="Times New Roman" panose="02020603050405020304"/>
              </a:rPr>
              <a:t>receives data </a:t>
            </a:r>
            <a:r>
              <a:rPr sz="2650" spc="-110" dirty="0">
                <a:latin typeface="Times New Roman" panose="02020603050405020304"/>
                <a:cs typeface="Times New Roman" panose="02020603050405020304"/>
              </a:rPr>
              <a:t>read  </a:t>
            </a:r>
            <a:r>
              <a:rPr sz="2650" spc="-125" dirty="0">
                <a:latin typeface="Times New Roman" panose="02020603050405020304"/>
                <a:cs typeface="Times New Roman" panose="02020603050405020304"/>
              </a:rPr>
              <a:t>from</a:t>
            </a:r>
            <a:r>
              <a:rPr sz="2650" spc="-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50" spc="-125" dirty="0">
                <a:latin typeface="Times New Roman" panose="02020603050405020304"/>
                <a:cs typeface="Times New Roman" panose="02020603050405020304"/>
              </a:rPr>
              <a:t>memory</a:t>
            </a:r>
            <a:endParaRPr sz="2650">
              <a:latin typeface="Times New Roman" panose="02020603050405020304"/>
              <a:cs typeface="Times New Roman" panose="02020603050405020304"/>
            </a:endParaRPr>
          </a:p>
          <a:p>
            <a:pPr marL="615950" lvl="1" indent="-252095">
              <a:lnSpc>
                <a:spcPct val="100000"/>
              </a:lnSpc>
              <a:spcBef>
                <a:spcPts val="295"/>
              </a:spcBef>
              <a:buClr>
                <a:srgbClr val="9A2D1F"/>
              </a:buClr>
              <a:buSzPct val="85000"/>
              <a:buFont typeface="Webdings" panose="05030102010509060703"/>
              <a:buChar char=""/>
              <a:tabLst>
                <a:tab pos="616585" algn="l"/>
              </a:tabLst>
            </a:pPr>
            <a:r>
              <a:rPr sz="3050" spc="175" dirty="0">
                <a:latin typeface="Times New Roman" panose="02020603050405020304"/>
                <a:cs typeface="Times New Roman" panose="02020603050405020304"/>
              </a:rPr>
              <a:t>I/O </a:t>
            </a:r>
            <a:r>
              <a:rPr sz="3050" spc="-145" dirty="0">
                <a:latin typeface="Times New Roman" panose="02020603050405020304"/>
                <a:cs typeface="Times New Roman" panose="02020603050405020304"/>
              </a:rPr>
              <a:t>address</a:t>
            </a:r>
            <a:r>
              <a:rPr sz="3050" spc="-3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50" spc="-85" dirty="0">
                <a:latin typeface="Times New Roman" panose="02020603050405020304"/>
                <a:cs typeface="Times New Roman" panose="02020603050405020304"/>
              </a:rPr>
              <a:t>register</a:t>
            </a:r>
            <a:endParaRPr sz="3050">
              <a:latin typeface="Times New Roman" panose="02020603050405020304"/>
              <a:cs typeface="Times New Roman" panose="02020603050405020304"/>
            </a:endParaRPr>
          </a:p>
          <a:p>
            <a:pPr marL="615950" lvl="1" indent="-252095">
              <a:lnSpc>
                <a:spcPct val="100000"/>
              </a:lnSpc>
              <a:spcBef>
                <a:spcPts val="470"/>
              </a:spcBef>
              <a:buClr>
                <a:srgbClr val="9A2D1F"/>
              </a:buClr>
              <a:buSzPct val="85000"/>
              <a:buFont typeface="Webdings" panose="05030102010509060703"/>
              <a:buChar char=""/>
              <a:tabLst>
                <a:tab pos="616585" algn="l"/>
              </a:tabLst>
            </a:pPr>
            <a:r>
              <a:rPr sz="3050" spc="175" dirty="0">
                <a:latin typeface="Times New Roman" panose="02020603050405020304"/>
                <a:cs typeface="Times New Roman" panose="02020603050405020304"/>
              </a:rPr>
              <a:t>I/O </a:t>
            </a:r>
            <a:r>
              <a:rPr sz="3050" spc="-135" dirty="0">
                <a:latin typeface="Times New Roman" panose="02020603050405020304"/>
                <a:cs typeface="Times New Roman" panose="02020603050405020304"/>
              </a:rPr>
              <a:t>buffer</a:t>
            </a:r>
            <a:r>
              <a:rPr sz="3050" spc="-3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50" spc="-85" dirty="0">
                <a:latin typeface="Times New Roman" panose="02020603050405020304"/>
                <a:cs typeface="Times New Roman" panose="02020603050405020304"/>
              </a:rPr>
              <a:t>register</a:t>
            </a:r>
            <a:endParaRPr sz="305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60604" y="7077995"/>
            <a:ext cx="302260" cy="247015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z="1500" spc="11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</a:fld>
            <a:endParaRPr sz="1500">
              <a:latin typeface="Trebuchet MS" panose="020B0603020202020204"/>
              <a:cs typeface="Trebuchet MS" panose="020B0603020202020204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CC99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12422</Words>
  <Application>WPS Presentation</Application>
  <PresentationFormat>Custom</PresentationFormat>
  <Paragraphs>524</Paragraphs>
  <Slides>58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58</vt:i4>
      </vt:variant>
    </vt:vector>
  </HeadingPairs>
  <TitlesOfParts>
    <vt:vector size="72" baseType="lpstr">
      <vt:lpstr>Arial</vt:lpstr>
      <vt:lpstr>SimSun</vt:lpstr>
      <vt:lpstr>Wingdings</vt:lpstr>
      <vt:lpstr>Trebuchet MS</vt:lpstr>
      <vt:lpstr>Times New Roman</vt:lpstr>
      <vt:lpstr>Arial</vt:lpstr>
      <vt:lpstr>Webdings</vt:lpstr>
      <vt:lpstr>Wingdings</vt:lpstr>
      <vt:lpstr>Calibri</vt:lpstr>
      <vt:lpstr>Microsoft YaHei</vt:lpstr>
      <vt:lpstr>Arial Unicode MS</vt:lpstr>
      <vt:lpstr>Courier New</vt:lpstr>
      <vt:lpstr>Verdana</vt:lpstr>
      <vt:lpstr>Office Theme</vt:lpstr>
      <vt:lpstr>Operating Systems  CS2006  Lecture: 3</vt:lpstr>
      <vt:lpstr>Computer-System Architecture </vt:lpstr>
      <vt:lpstr>What is a Computer System?</vt:lpstr>
      <vt:lpstr>Computer System</vt:lpstr>
      <vt:lpstr>Computer System Organization</vt:lpstr>
      <vt:lpstr>Computer-System Operation</vt:lpstr>
      <vt:lpstr>Major Computer Components</vt:lpstr>
      <vt:lpstr>1- CPU</vt:lpstr>
      <vt:lpstr>Processor</vt:lpstr>
      <vt:lpstr>User-Visible Register</vt:lpstr>
      <vt:lpstr>Control and Status Register</vt:lpstr>
      <vt:lpstr>2- Memory Structure</vt:lpstr>
      <vt:lpstr>Storage-Device Hierarchy</vt:lpstr>
      <vt:lpstr>Memory Hierarchy</vt:lpstr>
      <vt:lpstr>Caching</vt:lpstr>
      <vt:lpstr>Migration of A From Disk to Register</vt:lpstr>
      <vt:lpstr>3- I/O Structure</vt:lpstr>
      <vt:lpstr>Device Controllers</vt:lpstr>
      <vt:lpstr>Device Controllers</vt:lpstr>
      <vt:lpstr>Device Drivers</vt:lpstr>
      <vt:lpstr>Device Status Table</vt:lpstr>
      <vt:lpstr>Device Status Table</vt:lpstr>
      <vt:lpstr>A Question</vt:lpstr>
      <vt:lpstr>Operating System</vt:lpstr>
      <vt:lpstr>Interrupts</vt:lpstr>
      <vt:lpstr>Types of Interrupts</vt:lpstr>
      <vt:lpstr>Hardware Interrupts</vt:lpstr>
      <vt:lpstr>PowerPoint 演示文稿</vt:lpstr>
      <vt:lpstr>PowerPoint 演示文稿</vt:lpstr>
      <vt:lpstr>Interrupts and Traps</vt:lpstr>
      <vt:lpstr>Interrupts and Traps</vt:lpstr>
      <vt:lpstr>Simple Instruction Cycle</vt:lpstr>
      <vt:lpstr>Interrupts</vt:lpstr>
      <vt:lpstr>Interrupt Handling</vt:lpstr>
      <vt:lpstr>Interrupt Cycle</vt:lpstr>
      <vt:lpstr>Interrupt Timeline</vt:lpstr>
      <vt:lpstr>Simple Interrupt Processing</vt:lpstr>
      <vt:lpstr>PowerPoint 演示文稿</vt:lpstr>
      <vt:lpstr>PowerPoint 演示文稿</vt:lpstr>
      <vt:lpstr>I/O Control</vt:lpstr>
      <vt:lpstr>I/O Control (Cont’d)</vt:lpstr>
      <vt:lpstr>I/O Interrupts</vt:lpstr>
      <vt:lpstr>Two I/O methods</vt:lpstr>
      <vt:lpstr>1. Synchronous I/O</vt:lpstr>
      <vt:lpstr>1. Synchronous I/O</vt:lpstr>
      <vt:lpstr>1. Synchronous I/O</vt:lpstr>
      <vt:lpstr>2. Asynchronous I/O</vt:lpstr>
      <vt:lpstr>2. Asynchronous I/O</vt:lpstr>
      <vt:lpstr>2. Asynchronous I/O</vt:lpstr>
      <vt:lpstr>2. Asynchronous I/O</vt:lpstr>
      <vt:lpstr>3. Direct Memory Access (DMA)</vt:lpstr>
      <vt:lpstr>How a Modern Computer Works</vt:lpstr>
      <vt:lpstr>3. Direct Memory Access</vt:lpstr>
      <vt:lpstr>3. Direct Memory Access</vt:lpstr>
      <vt:lpstr>3. Direct Memory Access</vt:lpstr>
      <vt:lpstr>Direct Memory Access (DMA)</vt:lpstr>
      <vt:lpstr>Interrupts and Exceptions</vt:lpstr>
      <vt:lpstr>Reference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Microsoft PowerPoint - Lecture-2 (Basic Concepts).pptx</dc:title>
  <dc:creator>rana.asif</dc:creator>
  <cp:lastModifiedBy>Rubab Anam Janjua Ilyas janjua</cp:lastModifiedBy>
  <cp:revision>6</cp:revision>
  <dcterms:created xsi:type="dcterms:W3CDTF">2023-08-31T08:59:00Z</dcterms:created>
  <dcterms:modified xsi:type="dcterms:W3CDTF">2024-08-28T07:57:31Z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2022-03-25T15:00:00Z</vt:filetime>
  </property>
  <property fmtid="{D5CDD505-2E9C-101B-9397-08002B2CF9AE}" pid="3" name="LastSaved">
    <vt:filetime>2023-02-10T15:00:00Z</vt:filetime>
  </property>
  <property fmtid="{D5CDD505-2E9C-101B-9397-08002B2CF9AE}" pid="4" name="KSOProductBuildVer">
    <vt:lpwstr>1033-12.2.0.17562</vt:lpwstr>
  </property>
  <property fmtid="{D5CDD505-2E9C-101B-9397-08002B2CF9AE}" pid="5" name="ICV">
    <vt:lpwstr>C480CD6A522F47D9BEE03D4F011EB795_12</vt:lpwstr>
  </property>
</Properties>
</file>